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sldIdLst>
    <p:sldId id="256" r:id="rId2"/>
    <p:sldId id="257" r:id="rId3"/>
    <p:sldId id="258" r:id="rId4"/>
    <p:sldId id="269" r:id="rId5"/>
    <p:sldId id="273" r:id="rId6"/>
    <p:sldId id="277" r:id="rId7"/>
    <p:sldId id="278" r:id="rId8"/>
    <p:sldId id="281" r:id="rId9"/>
    <p:sldId id="279" r:id="rId10"/>
    <p:sldId id="282" r:id="rId11"/>
    <p:sldId id="283" r:id="rId12"/>
    <p:sldId id="284" r:id="rId13"/>
    <p:sldId id="286" r:id="rId14"/>
    <p:sldId id="287" r:id="rId15"/>
    <p:sldId id="265" r:id="rId16"/>
    <p:sldId id="288" r:id="rId17"/>
    <p:sldId id="289" r:id="rId18"/>
    <p:sldId id="290" r:id="rId19"/>
    <p:sldId id="291" r:id="rId20"/>
    <p:sldId id="292" r:id="rId21"/>
    <p:sldId id="293" r:id="rId22"/>
    <p:sldId id="262" r:id="rId23"/>
  </p:sldIdLst>
  <p:sldSz cx="12192000" cy="6858000"/>
  <p:notesSz cx="6858000" cy="9144000"/>
  <p:embeddedFontLst>
    <p:embeddedFont>
      <p:font typeface="Calibri" pitchFamily="34" charset="0"/>
      <p:regular r:id="rId25"/>
      <p:bold r:id="rId26"/>
      <p:italic r:id="rId27"/>
      <p:boldItalic r:id="rId28"/>
    </p:embeddedFont>
    <p:embeddedFont>
      <p:font typeface="等线" pitchFamily="2" charset="-122"/>
      <p:regular r:id="rId29"/>
      <p:bold r:id="rId30"/>
    </p:embeddedFont>
    <p:embeddedFont>
      <p:font typeface="等线 Light" pitchFamily="2" charset="-122"/>
      <p:regular r:id="rId31"/>
    </p:embeddedFont>
    <p:embeddedFont>
      <p:font typeface="方正启体简体" charset="-122"/>
      <p:regular r:id="rId32"/>
    </p:embeddedFont>
    <p:embeddedFont>
      <p:font typeface="微软雅黑" pitchFamily="34" charset="-122"/>
      <p:regular r:id="rId33"/>
      <p:bold r:id="rId34"/>
    </p:embeddedFont>
    <p:embeddedFont>
      <p:font typeface="华文新魏" pitchFamily="2" charset="-122"/>
      <p:regular r:id="rId35"/>
    </p:embeddedFont>
  </p:embeddedFontLst>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guide id="3" pos="189">
          <p15:clr>
            <a:srgbClr val="A4A3A4"/>
          </p15:clr>
        </p15:guide>
        <p15:guide id="4" pos="7514">
          <p15:clr>
            <a:srgbClr val="A4A3A4"/>
          </p15:clr>
        </p15:guide>
        <p15:guide id="5" orient="horz" pos="459">
          <p15:clr>
            <a:srgbClr val="A4A3A4"/>
          </p15:clr>
        </p15:guide>
        <p15:guide id="6" orient="horz" pos="406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7" d="100"/>
          <a:sy n="87" d="100"/>
        </p:scale>
        <p:origin x="-528" y="-82"/>
      </p:cViewPr>
      <p:guideLst>
        <p:guide orient="horz" pos="2160"/>
        <p:guide orient="horz" pos="459"/>
        <p:guide orient="horz" pos="4065"/>
        <p:guide pos="3840"/>
        <p:guide pos="189"/>
        <p:guide pos="751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AF8021-6621-4783-8D75-897B18009536}" type="datetimeFigureOut">
              <a:rPr lang="zh-CN" altLang="en-US" smtClean="0"/>
              <a:t>2019-9-28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BB4BC3-B8ED-40BA-8542-BCF101F906B6}" type="slidenum">
              <a:rPr lang="zh-CN" altLang="en-US" smtClean="0"/>
              <a:t>‹#›</a:t>
            </a:fld>
            <a:endParaRPr lang="zh-CN" altLang="en-US"/>
          </a:p>
        </p:txBody>
      </p:sp>
    </p:spTree>
    <p:extLst>
      <p:ext uri="{BB962C8B-B14F-4D97-AF65-F5344CB8AC3E}">
        <p14:creationId xmlns:p14="http://schemas.microsoft.com/office/powerpoint/2010/main" val="3900324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l="6760" t="6760"/>
          <a:stretch>
            <a:fillRect/>
          </a:stretch>
        </p:blipFill>
        <p:spPr>
          <a:xfrm>
            <a:off x="0" y="0"/>
            <a:ext cx="12192000" cy="6858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C186C071-F320-4E04-91CB-89C0C3E2BF31}" type="datetimeFigureOut">
              <a:rPr lang="zh-CN" altLang="en-US" smtClean="0"/>
              <a:t>2019-9-28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FF8B9B-C8B3-45F4-8468-1E919F4360C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186C071-F320-4E04-91CB-89C0C3E2BF31}" type="datetimeFigureOut">
              <a:rPr lang="zh-CN" altLang="en-US" smtClean="0"/>
              <a:t>2019-9-28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FF8B9B-C8B3-45F4-8468-1E919F4360C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186C071-F320-4E04-91CB-89C0C3E2BF31}" type="datetimeFigureOut">
              <a:rPr lang="zh-CN" altLang="en-US" smtClean="0"/>
              <a:t>2019-9-28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3FF8B9B-C8B3-45F4-8468-1E919F4360C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186C071-F320-4E04-91CB-89C0C3E2BF31}" type="datetimeFigureOut">
              <a:rPr lang="zh-CN" altLang="en-US" smtClean="0"/>
              <a:t>2019-9-28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3FF8B9B-C8B3-45F4-8468-1E919F4360C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186C071-F320-4E04-91CB-89C0C3E2BF31}" type="datetimeFigureOut">
              <a:rPr lang="zh-CN" altLang="en-US" smtClean="0"/>
              <a:t>2019-9-28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3FF8B9B-C8B3-45F4-8468-1E919F4360C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186C071-F320-4E04-91CB-89C0C3E2BF31}" type="datetimeFigureOut">
              <a:rPr lang="zh-CN" altLang="en-US" smtClean="0"/>
              <a:t>2019-9-28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FF8B9B-C8B3-45F4-8468-1E919F4360C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186C071-F320-4E04-91CB-89C0C3E2BF31}" type="datetimeFigureOut">
              <a:rPr lang="zh-CN" altLang="en-US" smtClean="0"/>
              <a:t>2019-9-28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FF8B9B-C8B3-45F4-8468-1E919F4360C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186C071-F320-4E04-91CB-89C0C3E2BF31}" type="datetimeFigureOut">
              <a:rPr lang="zh-CN" altLang="en-US" smtClean="0"/>
              <a:t>2019-9-28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FF8B9B-C8B3-45F4-8468-1E919F4360C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186C071-F320-4E04-91CB-89C0C3E2BF31}" type="datetimeFigureOut">
              <a:rPr lang="zh-CN" altLang="en-US" smtClean="0"/>
              <a:t>2019-9-28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FF8B9B-C8B3-45F4-8468-1E919F4360C0}"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86C071-F320-4E04-91CB-89C0C3E2BF31}" type="datetimeFigureOut">
              <a:rPr lang="zh-CN" altLang="en-US" smtClean="0"/>
              <a:t>2019-9-28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F8B9B-C8B3-45F4-8468-1E919F4360C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svg"/><Relationship Id="rId7" Type="http://schemas.openxmlformats.org/officeDocument/2006/relationships/image" Target="../media/image3.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5.svg"/><Relationship Id="rId5" Type="http://schemas.openxmlformats.org/officeDocument/2006/relationships/image" Target="../media/image2.svg"/><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svg"/><Relationship Id="rId7" Type="http://schemas.openxmlformats.org/officeDocument/2006/relationships/image" Target="../media/image9.sv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8.sv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3.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svg"/><Relationship Id="rId7" Type="http://schemas.openxmlformats.org/officeDocument/2006/relationships/image" Target="../media/image9.sv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8.sv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41194" y="2417754"/>
            <a:ext cx="7255360" cy="1754326"/>
          </a:xfrm>
          <a:prstGeom prst="rect">
            <a:avLst/>
          </a:prstGeom>
          <a:noFill/>
        </p:spPr>
        <p:txBody>
          <a:bodyPr wrap="square" rtlCol="0">
            <a:spAutoFit/>
          </a:bodyPr>
          <a:lstStyle/>
          <a:p>
            <a:pPr algn="ctr"/>
            <a:r>
              <a:rPr lang="en-US" altLang="zh-CN" sz="5400" b="1" spc="600" dirty="0" smtClean="0">
                <a:solidFill>
                  <a:schemeClr val="accent3"/>
                </a:solidFill>
                <a:latin typeface="华文新魏" pitchFamily="2" charset="-122"/>
                <a:ea typeface="华文新魏" pitchFamily="2" charset="-122"/>
              </a:rPr>
              <a:t>《</a:t>
            </a:r>
            <a:r>
              <a:rPr lang="zh-CN" altLang="en-US" sz="5400" b="1" spc="600" dirty="0" smtClean="0">
                <a:solidFill>
                  <a:schemeClr val="accent3"/>
                </a:solidFill>
                <a:latin typeface="华文新魏" pitchFamily="2" charset="-122"/>
                <a:ea typeface="华文新魏" pitchFamily="2" charset="-122"/>
              </a:rPr>
              <a:t>植物学</a:t>
            </a:r>
            <a:r>
              <a:rPr lang="en-US" altLang="zh-CN" sz="5400" b="1" spc="600" dirty="0" smtClean="0">
                <a:solidFill>
                  <a:schemeClr val="accent3"/>
                </a:solidFill>
                <a:latin typeface="华文新魏" pitchFamily="2" charset="-122"/>
                <a:ea typeface="华文新魏" pitchFamily="2" charset="-122"/>
              </a:rPr>
              <a:t>》</a:t>
            </a:r>
            <a:r>
              <a:rPr lang="zh-CN" altLang="en-US" sz="5400" b="1" spc="600" dirty="0" smtClean="0">
                <a:solidFill>
                  <a:schemeClr val="accent3"/>
                </a:solidFill>
                <a:latin typeface="华文新魏" pitchFamily="2" charset="-122"/>
                <a:ea typeface="华文新魏" pitchFamily="2" charset="-122"/>
              </a:rPr>
              <a:t>课程思政</a:t>
            </a:r>
            <a:endParaRPr lang="en-US" altLang="zh-CN" sz="5400" b="1" spc="600" dirty="0" smtClean="0">
              <a:solidFill>
                <a:schemeClr val="accent3"/>
              </a:solidFill>
              <a:latin typeface="华文新魏" pitchFamily="2" charset="-122"/>
              <a:ea typeface="华文新魏" pitchFamily="2" charset="-122"/>
            </a:endParaRPr>
          </a:p>
          <a:p>
            <a:pPr algn="ctr"/>
            <a:r>
              <a:rPr lang="zh-CN" altLang="en-US" sz="5400" b="1" spc="600" dirty="0" smtClean="0">
                <a:solidFill>
                  <a:schemeClr val="accent3"/>
                </a:solidFill>
                <a:latin typeface="华文新魏" pitchFamily="2" charset="-122"/>
                <a:ea typeface="华文新魏" pitchFamily="2" charset="-122"/>
              </a:rPr>
              <a:t>建设情况汇报</a:t>
            </a:r>
            <a:endParaRPr lang="zh-CN" altLang="en-US" sz="5400" b="1" spc="600" dirty="0">
              <a:solidFill>
                <a:schemeClr val="accent3"/>
              </a:solidFill>
              <a:latin typeface="华文新魏" pitchFamily="2" charset="-122"/>
              <a:ea typeface="华文新魏" pitchFamily="2" charset="-122"/>
            </a:endParaRPr>
          </a:p>
        </p:txBody>
      </p:sp>
      <p:sp>
        <p:nvSpPr>
          <p:cNvPr id="8" name="文本框 7"/>
          <p:cNvSpPr txBox="1"/>
          <p:nvPr/>
        </p:nvSpPr>
        <p:spPr>
          <a:xfrm>
            <a:off x="1197990" y="4673226"/>
            <a:ext cx="5774309" cy="707886"/>
          </a:xfrm>
          <a:prstGeom prst="rect">
            <a:avLst/>
          </a:prstGeom>
          <a:noFill/>
        </p:spPr>
        <p:txBody>
          <a:bodyPr wrap="square" rtlCol="0">
            <a:spAutoFit/>
          </a:bodyPr>
          <a:lstStyle/>
          <a:p>
            <a:pPr algn="ctr"/>
            <a:r>
              <a:rPr lang="zh-CN" altLang="en-US" sz="2000" b="1" spc="600" dirty="0">
                <a:latin typeface="微软雅黑" panose="020B0503020204020204" pitchFamily="34" charset="-122"/>
                <a:ea typeface="微软雅黑" panose="020B0503020204020204" pitchFamily="34" charset="-122"/>
              </a:rPr>
              <a:t>汇报人：</a:t>
            </a:r>
            <a:r>
              <a:rPr lang="zh-CN" altLang="en-US" sz="2000" b="1" spc="600" dirty="0" smtClean="0">
                <a:latin typeface="微软雅黑" panose="020B0503020204020204" pitchFamily="34" charset="-122"/>
                <a:ea typeface="微软雅黑" panose="020B0503020204020204" pitchFamily="34" charset="-122"/>
              </a:rPr>
              <a:t>袁颖  日期</a:t>
            </a:r>
            <a:r>
              <a:rPr lang="zh-CN" altLang="en-US" sz="2000" b="1" spc="600" dirty="0">
                <a:latin typeface="微软雅黑" panose="020B0503020204020204" pitchFamily="34" charset="-122"/>
                <a:ea typeface="微软雅黑" panose="020B0503020204020204" pitchFamily="34" charset="-122"/>
              </a:rPr>
              <a:t>：</a:t>
            </a:r>
            <a:r>
              <a:rPr lang="en-US" altLang="zh-CN" sz="2000" b="1" spc="600" dirty="0">
                <a:latin typeface="微软雅黑" panose="020B0503020204020204" pitchFamily="34" charset="-122"/>
                <a:ea typeface="微软雅黑" panose="020B0503020204020204" pitchFamily="34" charset="-122"/>
              </a:rPr>
              <a:t>2019-9-28</a:t>
            </a:r>
            <a:endParaRPr lang="zh-CN" altLang="en-US" sz="2000" b="1" spc="600" dirty="0">
              <a:latin typeface="微软雅黑" panose="020B0503020204020204" pitchFamily="34" charset="-122"/>
              <a:ea typeface="微软雅黑" panose="020B0503020204020204" pitchFamily="34" charset="-122"/>
            </a:endParaRPr>
          </a:p>
          <a:p>
            <a:pPr algn="ctr"/>
            <a:endParaRPr lang="zh-CN" altLang="en-US" sz="2000" b="1" spc="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238147" y="972293"/>
            <a:ext cx="660209" cy="769441"/>
            <a:chOff x="505434" y="1371734"/>
            <a:chExt cx="660209" cy="769441"/>
          </a:xfrm>
        </p:grpSpPr>
        <p:sp>
          <p:nvSpPr>
            <p:cNvPr id="5" name="椭圆 4"/>
            <p:cNvSpPr/>
            <p:nvPr/>
          </p:nvSpPr>
          <p:spPr>
            <a:xfrm>
              <a:off x="505434" y="1407492"/>
              <a:ext cx="660209" cy="660209"/>
            </a:xfrm>
            <a:prstGeom prst="ellipse">
              <a:avLst/>
            </a:prstGeom>
            <a:solidFill>
              <a:schemeClr val="accent3">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40844" y="1371734"/>
              <a:ext cx="515615" cy="769441"/>
            </a:xfrm>
            <a:prstGeom prst="rect">
              <a:avLst/>
            </a:prstGeom>
            <a:noFill/>
          </p:spPr>
          <p:txBody>
            <a:bodyPr wrap="square" rtlCol="0">
              <a:spAutoFit/>
            </a:bodyPr>
            <a:lstStyle/>
            <a:p>
              <a:pPr algn="ctr"/>
              <a:r>
                <a:rPr lang="zh-CN" altLang="en-US" sz="4400" dirty="0">
                  <a:solidFill>
                    <a:schemeClr val="bg1"/>
                  </a:solidFill>
                  <a:latin typeface="方正启体简体" panose="03000509000000000000" pitchFamily="65" charset="-122"/>
                  <a:ea typeface="方正启体简体" panose="03000509000000000000" pitchFamily="65" charset="-122"/>
                </a:rPr>
                <a:t>目</a:t>
              </a:r>
            </a:p>
          </p:txBody>
        </p:sp>
      </p:grpSp>
      <p:grpSp>
        <p:nvGrpSpPr>
          <p:cNvPr id="8" name="组合 7"/>
          <p:cNvGrpSpPr/>
          <p:nvPr/>
        </p:nvGrpSpPr>
        <p:grpSpPr>
          <a:xfrm>
            <a:off x="1853612" y="1165914"/>
            <a:ext cx="795232" cy="864655"/>
            <a:chOff x="763499" y="1078262"/>
            <a:chExt cx="795232" cy="864655"/>
          </a:xfrm>
        </p:grpSpPr>
        <p:sp>
          <p:nvSpPr>
            <p:cNvPr id="9" name="椭圆 8"/>
            <p:cNvSpPr/>
            <p:nvPr/>
          </p:nvSpPr>
          <p:spPr>
            <a:xfrm>
              <a:off x="763499" y="1078262"/>
              <a:ext cx="795232" cy="795232"/>
            </a:xfrm>
            <a:prstGeom prst="ellipse">
              <a:avLst/>
            </a:prstGeom>
            <a:solidFill>
              <a:schemeClr val="accent3">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950851" y="1173476"/>
              <a:ext cx="515615" cy="769441"/>
            </a:xfrm>
            <a:prstGeom prst="rect">
              <a:avLst/>
            </a:prstGeom>
            <a:noFill/>
          </p:spPr>
          <p:txBody>
            <a:bodyPr wrap="square" rtlCol="0">
              <a:spAutoFit/>
            </a:bodyPr>
            <a:lstStyle/>
            <a:p>
              <a:pPr algn="ctr"/>
              <a:r>
                <a:rPr lang="zh-CN" altLang="en-US" sz="4400" dirty="0">
                  <a:solidFill>
                    <a:schemeClr val="bg1"/>
                  </a:solidFill>
                  <a:latin typeface="方正启体简体" panose="03000509000000000000" pitchFamily="65" charset="-122"/>
                  <a:ea typeface="方正启体简体" panose="03000509000000000000" pitchFamily="65" charset="-122"/>
                </a:rPr>
                <a:t>录</a:t>
              </a:r>
            </a:p>
          </p:txBody>
        </p:sp>
      </p:grpSp>
      <p:sp>
        <p:nvSpPr>
          <p:cNvPr id="11" name="文本框 10"/>
          <p:cNvSpPr txBox="1"/>
          <p:nvPr/>
        </p:nvSpPr>
        <p:spPr>
          <a:xfrm>
            <a:off x="2025532" y="2385720"/>
            <a:ext cx="4787261" cy="646331"/>
          </a:xfrm>
          <a:prstGeom prst="rect">
            <a:avLst/>
          </a:prstGeom>
          <a:noFill/>
        </p:spPr>
        <p:txBody>
          <a:bodyPr wrap="square" rtlCol="0">
            <a:spAutoFit/>
          </a:bodyPr>
          <a:lstStyle/>
          <a:p>
            <a:r>
              <a:rPr lang="zh-CN" altLang="en-US" sz="3600" dirty="0" smtClean="0">
                <a:latin typeface="华文新魏" pitchFamily="2" charset="-122"/>
                <a:ea typeface="华文新魏" pitchFamily="2" charset="-122"/>
              </a:rPr>
              <a:t>一、课程简介</a:t>
            </a:r>
            <a:endParaRPr lang="zh-CN" altLang="en-US" sz="3600" dirty="0">
              <a:latin typeface="华文新魏" pitchFamily="2" charset="-122"/>
              <a:ea typeface="华文新魏" pitchFamily="2" charset="-122"/>
            </a:endParaRPr>
          </a:p>
        </p:txBody>
      </p:sp>
      <p:sp>
        <p:nvSpPr>
          <p:cNvPr id="14" name="文本框 13"/>
          <p:cNvSpPr txBox="1"/>
          <p:nvPr/>
        </p:nvSpPr>
        <p:spPr>
          <a:xfrm>
            <a:off x="2040964" y="3064242"/>
            <a:ext cx="4787261" cy="646331"/>
          </a:xfrm>
          <a:prstGeom prst="rect">
            <a:avLst/>
          </a:prstGeom>
          <a:noFill/>
        </p:spPr>
        <p:txBody>
          <a:bodyPr wrap="square" rtlCol="0">
            <a:spAutoFit/>
          </a:bodyPr>
          <a:lstStyle/>
          <a:p>
            <a:r>
              <a:rPr lang="zh-CN" altLang="en-US" sz="3600" dirty="0" smtClean="0">
                <a:latin typeface="华文新魏" pitchFamily="2" charset="-122"/>
                <a:ea typeface="华文新魏" pitchFamily="2" charset="-122"/>
              </a:rPr>
              <a:t>二、教学目标</a:t>
            </a:r>
            <a:endParaRPr lang="zh-CN" altLang="en-US" sz="3600" dirty="0">
              <a:latin typeface="华文新魏" pitchFamily="2" charset="-122"/>
              <a:ea typeface="华文新魏" pitchFamily="2" charset="-122"/>
            </a:endParaRPr>
          </a:p>
        </p:txBody>
      </p:sp>
      <p:sp>
        <p:nvSpPr>
          <p:cNvPr id="20" name="文本框 19"/>
          <p:cNvSpPr txBox="1"/>
          <p:nvPr/>
        </p:nvSpPr>
        <p:spPr>
          <a:xfrm>
            <a:off x="2025531" y="4511527"/>
            <a:ext cx="4787261" cy="646331"/>
          </a:xfrm>
          <a:prstGeom prst="rect">
            <a:avLst/>
          </a:prstGeom>
          <a:noFill/>
        </p:spPr>
        <p:txBody>
          <a:bodyPr wrap="square" rtlCol="0">
            <a:spAutoFit/>
          </a:bodyPr>
          <a:lstStyle/>
          <a:p>
            <a:r>
              <a:rPr lang="zh-CN" altLang="en-US" sz="3600" dirty="0" smtClean="0">
                <a:latin typeface="华文新魏" pitchFamily="2" charset="-122"/>
                <a:ea typeface="华文新魏" pitchFamily="2" charset="-122"/>
              </a:rPr>
              <a:t>四、课程设计</a:t>
            </a:r>
            <a:endParaRPr lang="zh-CN" altLang="en-US" sz="3600" dirty="0">
              <a:latin typeface="华文新魏" pitchFamily="2" charset="-122"/>
              <a:ea typeface="华文新魏" pitchFamily="2" charset="-122"/>
            </a:endParaRPr>
          </a:p>
        </p:txBody>
      </p:sp>
      <p:sp>
        <p:nvSpPr>
          <p:cNvPr id="23" name="文本框 19"/>
          <p:cNvSpPr txBox="1"/>
          <p:nvPr/>
        </p:nvSpPr>
        <p:spPr>
          <a:xfrm>
            <a:off x="2040964" y="5157858"/>
            <a:ext cx="4787261" cy="646331"/>
          </a:xfrm>
          <a:prstGeom prst="rect">
            <a:avLst/>
          </a:prstGeom>
          <a:noFill/>
        </p:spPr>
        <p:txBody>
          <a:bodyPr wrap="square" rtlCol="0">
            <a:spAutoFit/>
          </a:bodyPr>
          <a:lstStyle/>
          <a:p>
            <a:r>
              <a:rPr lang="zh-CN" altLang="en-US" sz="3600" dirty="0" smtClean="0">
                <a:latin typeface="华文新魏" pitchFamily="2" charset="-122"/>
                <a:ea typeface="华文新魏" pitchFamily="2" charset="-122"/>
              </a:rPr>
              <a:t>五、教学效果</a:t>
            </a:r>
            <a:endParaRPr lang="zh-CN" altLang="en-US" sz="3600" dirty="0">
              <a:latin typeface="华文新魏" pitchFamily="2" charset="-122"/>
              <a:ea typeface="华文新魏" pitchFamily="2" charset="-122"/>
            </a:endParaRPr>
          </a:p>
        </p:txBody>
      </p:sp>
      <p:sp>
        <p:nvSpPr>
          <p:cNvPr id="24" name="文本框 16"/>
          <p:cNvSpPr txBox="1"/>
          <p:nvPr/>
        </p:nvSpPr>
        <p:spPr>
          <a:xfrm>
            <a:off x="2025530" y="3799792"/>
            <a:ext cx="4787261" cy="646331"/>
          </a:xfrm>
          <a:prstGeom prst="rect">
            <a:avLst/>
          </a:prstGeom>
          <a:noFill/>
        </p:spPr>
        <p:txBody>
          <a:bodyPr wrap="square" rtlCol="0">
            <a:spAutoFit/>
          </a:bodyPr>
          <a:lstStyle/>
          <a:p>
            <a:r>
              <a:rPr lang="zh-CN" altLang="en-US" sz="3600" dirty="0" smtClean="0">
                <a:latin typeface="华文新魏" pitchFamily="2" charset="-122"/>
                <a:ea typeface="华文新魏" pitchFamily="2" charset="-122"/>
              </a:rPr>
              <a:t>三、建设思路</a:t>
            </a:r>
            <a:endParaRPr lang="zh-CN" altLang="en-US" sz="3600" dirty="0">
              <a:latin typeface="华文新魏" pitchFamily="2" charset="-122"/>
              <a:ea typeface="华文新魏" pitchFamily="2" charset="-122"/>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828419" y="2992169"/>
            <a:ext cx="5453934" cy="769441"/>
          </a:xfrm>
          <a:prstGeom prst="rect">
            <a:avLst/>
          </a:prstGeom>
          <a:noFill/>
        </p:spPr>
        <p:txBody>
          <a:bodyPr wrap="square" rtlCol="0">
            <a:spAutoFit/>
          </a:bodyPr>
          <a:lstStyle/>
          <a:p>
            <a:pPr algn="ctr"/>
            <a:r>
              <a:rPr lang="zh-CN" altLang="en-US" sz="4400" spc="600" dirty="0" smtClean="0">
                <a:latin typeface="华文新魏" pitchFamily="2" charset="-122"/>
                <a:ea typeface="华文新魏" pitchFamily="2" charset="-122"/>
              </a:rPr>
              <a:t>一、课程简介</a:t>
            </a:r>
            <a:endParaRPr lang="zh-CN" altLang="en-US" sz="4400" spc="600" dirty="0">
              <a:latin typeface="华文新魏" pitchFamily="2" charset="-122"/>
              <a:ea typeface="华文新魏" pitchFamily="2" charset="-122"/>
            </a:endParaRPr>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55449" y="167631"/>
            <a:ext cx="4899792" cy="600164"/>
          </a:xfrm>
          <a:prstGeom prst="rect">
            <a:avLst/>
          </a:prstGeom>
          <a:noFill/>
        </p:spPr>
        <p:txBody>
          <a:bodyPr wrap="square" rtlCol="0">
            <a:spAutoFit/>
          </a:bodyPr>
          <a:lstStyle/>
          <a:p>
            <a:r>
              <a:rPr lang="zh-CN" altLang="en-US" sz="3300" spc="300" dirty="0" smtClean="0">
                <a:latin typeface="华文新魏" pitchFamily="2" charset="-122"/>
                <a:ea typeface="华文新魏" pitchFamily="2" charset="-122"/>
              </a:rPr>
              <a:t>一、课程简介</a:t>
            </a:r>
            <a:endParaRPr lang="zh-CN" altLang="en-US" sz="3300" spc="300" dirty="0">
              <a:latin typeface="华文新魏" pitchFamily="2" charset="-122"/>
              <a:ea typeface="华文新魏" pitchFamily="2" charset="-122"/>
            </a:endParaRPr>
          </a:p>
        </p:txBody>
      </p:sp>
      <p:sp>
        <p:nvSpPr>
          <p:cNvPr id="4" name="矩形: 圆角 3"/>
          <p:cNvSpPr/>
          <p:nvPr/>
        </p:nvSpPr>
        <p:spPr>
          <a:xfrm>
            <a:off x="682654" y="1328315"/>
            <a:ext cx="10957560" cy="1996440"/>
          </a:xfrm>
          <a:prstGeom prst="roundRect">
            <a:avLst>
              <a:gd name="adj" fmla="val 3469"/>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7" name="图形 6"/>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1842317" y="4186980"/>
            <a:ext cx="271733" cy="326721"/>
          </a:xfrm>
          <a:prstGeom prst="rect">
            <a:avLst/>
          </a:prstGeom>
        </p:spPr>
      </p:pic>
      <p:pic>
        <p:nvPicPr>
          <p:cNvPr id="9" name="图形 8"/>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4737201" y="4078765"/>
            <a:ext cx="261348" cy="327082"/>
          </a:xfrm>
          <a:prstGeom prst="rect">
            <a:avLst/>
          </a:prstGeom>
        </p:spPr>
      </p:pic>
      <p:pic>
        <p:nvPicPr>
          <p:cNvPr id="12" name="图形 11"/>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7261130" y="4101710"/>
            <a:ext cx="458180" cy="304137"/>
          </a:xfrm>
          <a:prstGeom prst="rect">
            <a:avLst/>
          </a:prstGeom>
        </p:spPr>
      </p:pic>
      <p:pic>
        <p:nvPicPr>
          <p:cNvPr id="17" name="图形 16"/>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10163376" y="4024266"/>
            <a:ext cx="383016" cy="381581"/>
          </a:xfrm>
          <a:prstGeom prst="rect">
            <a:avLst/>
          </a:prstGeom>
        </p:spPr>
      </p:pic>
      <p:cxnSp>
        <p:nvCxnSpPr>
          <p:cNvPr id="20" name="直接连接符 19"/>
          <p:cNvCxnSpPr/>
          <p:nvPr/>
        </p:nvCxnSpPr>
        <p:spPr>
          <a:xfrm>
            <a:off x="6096000" y="3749040"/>
            <a:ext cx="0" cy="25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154680" y="3749040"/>
            <a:ext cx="0" cy="25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9037320" y="3749040"/>
            <a:ext cx="0" cy="25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1706880" y="1682916"/>
            <a:ext cx="9538482" cy="1323439"/>
          </a:xfrm>
          <a:prstGeom prst="rect">
            <a:avLst/>
          </a:prstGeom>
          <a:noFill/>
        </p:spPr>
        <p:txBody>
          <a:bodyPr wrap="square" rtlCol="0">
            <a:spAutoFit/>
          </a:bodyPr>
          <a:lstStyle/>
          <a:p>
            <a:r>
              <a:rPr lang="en-US" altLang="zh-CN" sz="2000" spc="300" dirty="0" smtClean="0">
                <a:solidFill>
                  <a:schemeClr val="bg1"/>
                </a:solidFill>
                <a:latin typeface="微软雅黑" panose="020B0503020204020204" pitchFamily="34" charset="-122"/>
                <a:ea typeface="微软雅黑" panose="020B0503020204020204" pitchFamily="34" charset="-122"/>
              </a:rPr>
              <a:t>《</a:t>
            </a:r>
            <a:r>
              <a:rPr lang="zh-CN" altLang="en-US" sz="2000" spc="300" dirty="0">
                <a:solidFill>
                  <a:schemeClr val="bg1"/>
                </a:solidFill>
                <a:latin typeface="微软雅黑" panose="020B0503020204020204" pitchFamily="34" charset="-122"/>
                <a:ea typeface="微软雅黑" panose="020B0503020204020204" pitchFamily="34" charset="-122"/>
              </a:rPr>
              <a:t>植物学</a:t>
            </a:r>
            <a:r>
              <a:rPr lang="en-US" altLang="zh-CN" sz="2000" spc="300" dirty="0">
                <a:solidFill>
                  <a:schemeClr val="bg1"/>
                </a:solidFill>
                <a:latin typeface="微软雅黑" panose="020B0503020204020204" pitchFamily="34" charset="-122"/>
                <a:ea typeface="微软雅黑" panose="020B0503020204020204" pitchFamily="34" charset="-122"/>
              </a:rPr>
              <a:t>》</a:t>
            </a:r>
            <a:r>
              <a:rPr lang="zh-CN" altLang="en-US" sz="2000" spc="300" dirty="0">
                <a:solidFill>
                  <a:schemeClr val="bg1"/>
                </a:solidFill>
                <a:latin typeface="微软雅黑" panose="020B0503020204020204" pitchFamily="34" charset="-122"/>
                <a:ea typeface="微软雅黑" panose="020B0503020204020204" pitchFamily="34" charset="-122"/>
              </a:rPr>
              <a:t>是农学、园艺、烟草、风景园林、园林技术等所有植物生产类专业以及生物</a:t>
            </a:r>
            <a:r>
              <a:rPr lang="zh-CN" altLang="en-US" sz="2000" spc="300" dirty="0" smtClean="0">
                <a:solidFill>
                  <a:schemeClr val="bg1"/>
                </a:solidFill>
                <a:latin typeface="微软雅黑" panose="020B0503020204020204" pitchFamily="34" charset="-122"/>
                <a:ea typeface="微软雅黑" panose="020B0503020204020204" pitchFamily="34" charset="-122"/>
              </a:rPr>
              <a:t>教育、生物科学等专业</a:t>
            </a:r>
            <a:r>
              <a:rPr lang="zh-CN" altLang="en-US" sz="2000" spc="300" dirty="0">
                <a:solidFill>
                  <a:schemeClr val="bg1"/>
                </a:solidFill>
                <a:latin typeface="微软雅黑" panose="020B0503020204020204" pitchFamily="34" charset="-122"/>
                <a:ea typeface="微软雅黑" panose="020B0503020204020204" pitchFamily="34" charset="-122"/>
              </a:rPr>
              <a:t>必修的专业基础核心课程。它是研究植物的形态结构、生长发育规律、植物与环境的相互关系以及植物的分布规律、植物的进化与分类和植物资源利用的一门学科</a:t>
            </a:r>
            <a:r>
              <a:rPr lang="zh-CN" altLang="en-US" sz="2000" spc="300" dirty="0" smtClean="0">
                <a:solidFill>
                  <a:schemeClr val="bg1"/>
                </a:solidFill>
                <a:latin typeface="微软雅黑" panose="020B0503020204020204" pitchFamily="34" charset="-122"/>
                <a:ea typeface="微软雅黑" panose="020B0503020204020204" pitchFamily="34" charset="-122"/>
              </a:rPr>
              <a:t>。</a:t>
            </a:r>
            <a:endParaRPr lang="zh-CN" altLang="en-US" sz="2000" spc="300" dirty="0">
              <a:solidFill>
                <a:schemeClr val="bg1"/>
              </a:solidFill>
              <a:latin typeface="微软雅黑" panose="020B0503020204020204" pitchFamily="34" charset="-122"/>
              <a:ea typeface="微软雅黑" panose="020B0503020204020204" pitchFamily="34" charset="-122"/>
            </a:endParaRPr>
          </a:p>
        </p:txBody>
      </p:sp>
      <p:pic>
        <p:nvPicPr>
          <p:cNvPr id="31" name="图形 30"/>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917546" y="1932224"/>
            <a:ext cx="548640" cy="548640"/>
          </a:xfrm>
          <a:prstGeom prst="rect">
            <a:avLst/>
          </a:prstGeom>
        </p:spPr>
      </p:pic>
      <p:sp>
        <p:nvSpPr>
          <p:cNvPr id="19" name="文本框 1"/>
          <p:cNvSpPr txBox="1"/>
          <p:nvPr/>
        </p:nvSpPr>
        <p:spPr>
          <a:xfrm>
            <a:off x="510767" y="4829299"/>
            <a:ext cx="2975212" cy="400110"/>
          </a:xfrm>
          <a:prstGeom prst="rect">
            <a:avLst/>
          </a:prstGeom>
          <a:noFill/>
        </p:spPr>
        <p:txBody>
          <a:bodyPr wrap="square" rtlCol="0">
            <a:spAutoFit/>
          </a:bodyPr>
          <a:lstStyle/>
          <a:p>
            <a:pPr algn="ctr"/>
            <a:r>
              <a:rPr lang="zh-CN" altLang="en-US" sz="2000" spc="300" dirty="0" smtClean="0">
                <a:latin typeface="微软雅黑" panose="020B0503020204020204" pitchFamily="34" charset="-122"/>
                <a:ea typeface="微软雅黑" panose="020B0503020204020204" pitchFamily="34" charset="-122"/>
              </a:rPr>
              <a:t>专业覆盖面广</a:t>
            </a:r>
            <a:endParaRPr lang="zh-CN" altLang="en-US" sz="2000" spc="300" dirty="0">
              <a:latin typeface="微软雅黑" panose="020B0503020204020204" pitchFamily="34" charset="-122"/>
              <a:ea typeface="微软雅黑" panose="020B0503020204020204" pitchFamily="34" charset="-122"/>
            </a:endParaRPr>
          </a:p>
        </p:txBody>
      </p:sp>
      <p:sp>
        <p:nvSpPr>
          <p:cNvPr id="24" name="文本框 1"/>
          <p:cNvSpPr txBox="1"/>
          <p:nvPr/>
        </p:nvSpPr>
        <p:spPr>
          <a:xfrm>
            <a:off x="9037320" y="4829145"/>
            <a:ext cx="2975212" cy="400110"/>
          </a:xfrm>
          <a:prstGeom prst="rect">
            <a:avLst/>
          </a:prstGeom>
          <a:noFill/>
        </p:spPr>
        <p:txBody>
          <a:bodyPr wrap="square" rtlCol="0">
            <a:spAutoFit/>
          </a:bodyPr>
          <a:lstStyle/>
          <a:p>
            <a:pPr algn="ctr"/>
            <a:r>
              <a:rPr lang="zh-CN" altLang="en-US" sz="2000" spc="300" dirty="0" smtClean="0">
                <a:latin typeface="微软雅黑" panose="020B0503020204020204" pitchFamily="34" charset="-122"/>
                <a:ea typeface="微软雅黑" panose="020B0503020204020204" pitchFamily="34" charset="-122"/>
              </a:rPr>
              <a:t>思政元素丰富</a:t>
            </a:r>
            <a:endParaRPr lang="zh-CN" altLang="en-US" sz="2000" spc="300" dirty="0">
              <a:latin typeface="微软雅黑" panose="020B0503020204020204" pitchFamily="34" charset="-122"/>
              <a:ea typeface="微软雅黑" panose="020B0503020204020204" pitchFamily="34" charset="-122"/>
            </a:endParaRPr>
          </a:p>
        </p:txBody>
      </p:sp>
      <p:sp>
        <p:nvSpPr>
          <p:cNvPr id="29" name="文本框 1"/>
          <p:cNvSpPr txBox="1"/>
          <p:nvPr/>
        </p:nvSpPr>
        <p:spPr>
          <a:xfrm>
            <a:off x="6096000" y="4829145"/>
            <a:ext cx="2975212" cy="400110"/>
          </a:xfrm>
          <a:prstGeom prst="rect">
            <a:avLst/>
          </a:prstGeom>
          <a:noFill/>
        </p:spPr>
        <p:txBody>
          <a:bodyPr wrap="square" rtlCol="0">
            <a:spAutoFit/>
          </a:bodyPr>
          <a:lstStyle/>
          <a:p>
            <a:pPr algn="ctr"/>
            <a:r>
              <a:rPr lang="zh-CN" altLang="en-US" sz="2000" spc="300" dirty="0" smtClean="0">
                <a:latin typeface="微软雅黑" panose="020B0503020204020204" pitchFamily="34" charset="-122"/>
                <a:ea typeface="微软雅黑" panose="020B0503020204020204" pitchFamily="34" charset="-122"/>
              </a:rPr>
              <a:t>教学环节多样</a:t>
            </a:r>
            <a:endParaRPr lang="zh-CN" altLang="en-US" sz="2000" spc="300" dirty="0">
              <a:latin typeface="微软雅黑" panose="020B0503020204020204" pitchFamily="34" charset="-122"/>
              <a:ea typeface="微软雅黑" panose="020B0503020204020204" pitchFamily="34" charset="-122"/>
            </a:endParaRPr>
          </a:p>
        </p:txBody>
      </p:sp>
      <p:sp>
        <p:nvSpPr>
          <p:cNvPr id="30" name="文本框 1"/>
          <p:cNvSpPr txBox="1"/>
          <p:nvPr/>
        </p:nvSpPr>
        <p:spPr>
          <a:xfrm>
            <a:off x="3154680" y="4829145"/>
            <a:ext cx="2975212" cy="400110"/>
          </a:xfrm>
          <a:prstGeom prst="rect">
            <a:avLst/>
          </a:prstGeom>
          <a:noFill/>
        </p:spPr>
        <p:txBody>
          <a:bodyPr wrap="square" rtlCol="0">
            <a:spAutoFit/>
          </a:bodyPr>
          <a:lstStyle/>
          <a:p>
            <a:pPr algn="ctr"/>
            <a:r>
              <a:rPr lang="zh-CN" altLang="en-US" sz="2000" spc="300" dirty="0" smtClean="0">
                <a:latin typeface="微软雅黑" panose="020B0503020204020204" pitchFamily="34" charset="-122"/>
                <a:ea typeface="微软雅黑" panose="020B0503020204020204" pitchFamily="34" charset="-122"/>
              </a:rPr>
              <a:t>开课时间较早</a:t>
            </a:r>
            <a:endParaRPr lang="zh-CN" altLang="en-US" sz="2000" spc="3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8149873" y="4393766"/>
            <a:ext cx="2571751" cy="1616523"/>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矩形 3"/>
          <p:cNvSpPr/>
          <p:nvPr/>
        </p:nvSpPr>
        <p:spPr>
          <a:xfrm>
            <a:off x="1783080" y="1738497"/>
            <a:ext cx="2804160" cy="1708856"/>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3" name="文本框 32"/>
          <p:cNvSpPr txBox="1"/>
          <p:nvPr/>
        </p:nvSpPr>
        <p:spPr>
          <a:xfrm>
            <a:off x="955449" y="167631"/>
            <a:ext cx="4899792" cy="600164"/>
          </a:xfrm>
          <a:prstGeom prst="rect">
            <a:avLst/>
          </a:prstGeom>
          <a:noFill/>
        </p:spPr>
        <p:txBody>
          <a:bodyPr wrap="square" rtlCol="0">
            <a:spAutoFit/>
          </a:bodyPr>
          <a:lstStyle/>
          <a:p>
            <a:r>
              <a:rPr lang="zh-CN" altLang="en-US" sz="3300" spc="300" dirty="0" smtClean="0">
                <a:latin typeface="华文新魏" pitchFamily="2" charset="-122"/>
                <a:ea typeface="华文新魏" pitchFamily="2" charset="-122"/>
              </a:rPr>
              <a:t>一、课程简介</a:t>
            </a:r>
            <a:endParaRPr lang="zh-CN" altLang="en-US" sz="3300" spc="300" dirty="0">
              <a:latin typeface="华文新魏" pitchFamily="2" charset="-122"/>
              <a:ea typeface="华文新魏" pitchFamily="2" charset="-122"/>
            </a:endParaRPr>
          </a:p>
        </p:txBody>
      </p:sp>
      <p:sp>
        <p:nvSpPr>
          <p:cNvPr id="38" name="矩形 37"/>
          <p:cNvSpPr/>
          <p:nvPr/>
        </p:nvSpPr>
        <p:spPr>
          <a:xfrm>
            <a:off x="1414819" y="1276833"/>
            <a:ext cx="2975212" cy="195163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329969" y="3818720"/>
            <a:ext cx="2571750" cy="200919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 name="文本框 1"/>
          <p:cNvSpPr txBox="1"/>
          <p:nvPr/>
        </p:nvSpPr>
        <p:spPr>
          <a:xfrm>
            <a:off x="4826759" y="1276832"/>
            <a:ext cx="2975212" cy="461665"/>
          </a:xfrm>
          <a:prstGeom prst="rect">
            <a:avLst/>
          </a:prstGeom>
          <a:noFill/>
        </p:spPr>
        <p:txBody>
          <a:bodyPr wrap="square" rtlCol="0">
            <a:spAutoFit/>
          </a:bodyPr>
          <a:lstStyle/>
          <a:p>
            <a:r>
              <a:rPr lang="zh-CN" altLang="en-US" sz="2400" spc="300" dirty="0" smtClean="0">
                <a:latin typeface="微软雅黑" panose="020B0503020204020204" pitchFamily="34" charset="-122"/>
                <a:ea typeface="微软雅黑" panose="020B0503020204020204" pitchFamily="34" charset="-122"/>
              </a:rPr>
              <a:t>专业覆盖面广</a:t>
            </a:r>
            <a:endParaRPr lang="zh-CN" altLang="en-US" sz="2400" spc="300" dirty="0">
              <a:latin typeface="微软雅黑" panose="020B0503020204020204" pitchFamily="34" charset="-122"/>
              <a:ea typeface="微软雅黑" panose="020B0503020204020204" pitchFamily="34" charset="-122"/>
            </a:endParaRPr>
          </a:p>
        </p:txBody>
      </p:sp>
      <p:sp>
        <p:nvSpPr>
          <p:cNvPr id="3" name="文本框 2"/>
          <p:cNvSpPr txBox="1"/>
          <p:nvPr/>
        </p:nvSpPr>
        <p:spPr>
          <a:xfrm>
            <a:off x="4826758" y="1957387"/>
            <a:ext cx="6674679" cy="830997"/>
          </a:xfrm>
          <a:prstGeom prst="rect">
            <a:avLst/>
          </a:prstGeom>
          <a:noFill/>
        </p:spPr>
        <p:txBody>
          <a:bodyPr wrap="square" rtlCol="0">
            <a:spAutoFit/>
          </a:bodyPr>
          <a:lstStyle/>
          <a:p>
            <a:r>
              <a:rPr lang="zh-CN" altLang="en-US" sz="1600" spc="300" dirty="0">
                <a:latin typeface="微软雅黑" panose="020B0503020204020204" pitchFamily="34" charset="-122"/>
                <a:ea typeface="微软雅黑" panose="020B0503020204020204" pitchFamily="34" charset="-122"/>
              </a:rPr>
              <a:t>是农学、园艺、烟草、风景园林、园林技术等所有植物生产类专业以及生物教育、生物科学等专业必修的专业基础核心</a:t>
            </a:r>
            <a:r>
              <a:rPr lang="zh-CN" altLang="en-US" sz="1600" spc="300" dirty="0" smtClean="0">
                <a:latin typeface="微软雅黑" panose="020B0503020204020204" pitchFamily="34" charset="-122"/>
                <a:ea typeface="微软雅黑" panose="020B0503020204020204" pitchFamily="34" charset="-122"/>
              </a:rPr>
              <a:t>课程。</a:t>
            </a:r>
            <a:endParaRPr lang="zh-CN" altLang="en-US" sz="1600" spc="300" dirty="0">
              <a:latin typeface="微软雅黑" panose="020B0503020204020204" pitchFamily="34" charset="-122"/>
              <a:ea typeface="微软雅黑" panose="020B0503020204020204" pitchFamily="34" charset="-122"/>
            </a:endParaRPr>
          </a:p>
        </p:txBody>
      </p:sp>
      <p:sp>
        <p:nvSpPr>
          <p:cNvPr id="9" name="文本框 8"/>
          <p:cNvSpPr txBox="1"/>
          <p:nvPr/>
        </p:nvSpPr>
        <p:spPr>
          <a:xfrm>
            <a:off x="4826759" y="3977284"/>
            <a:ext cx="2975212" cy="461665"/>
          </a:xfrm>
          <a:prstGeom prst="rect">
            <a:avLst/>
          </a:prstGeom>
          <a:noFill/>
        </p:spPr>
        <p:txBody>
          <a:bodyPr wrap="square" rtlCol="0">
            <a:spAutoFit/>
          </a:bodyPr>
          <a:lstStyle/>
          <a:p>
            <a:pPr algn="r"/>
            <a:r>
              <a:rPr lang="zh-CN" altLang="en-US" sz="2400" spc="300" dirty="0" smtClean="0">
                <a:latin typeface="微软雅黑" panose="020B0503020204020204" pitchFamily="34" charset="-122"/>
                <a:ea typeface="微软雅黑" panose="020B0503020204020204" pitchFamily="34" charset="-122"/>
              </a:rPr>
              <a:t>开课时间较早</a:t>
            </a:r>
            <a:endParaRPr lang="zh-CN" altLang="en-US" sz="2400" spc="300"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1064298" y="4617252"/>
            <a:ext cx="6674679" cy="584775"/>
          </a:xfrm>
          <a:prstGeom prst="rect">
            <a:avLst/>
          </a:prstGeom>
          <a:noFill/>
        </p:spPr>
        <p:txBody>
          <a:bodyPr wrap="square" rtlCol="0">
            <a:spAutoFit/>
          </a:bodyPr>
          <a:lstStyle/>
          <a:p>
            <a:pPr algn="r"/>
            <a:r>
              <a:rPr lang="en-US" altLang="zh-CN" sz="1600" spc="300" dirty="0" smtClean="0">
                <a:latin typeface="微软雅黑" panose="020B0503020204020204" pitchFamily="34" charset="-122"/>
                <a:ea typeface="微软雅黑" panose="020B0503020204020204" pitchFamily="34" charset="-122"/>
              </a:rPr>
              <a:t>《</a:t>
            </a:r>
            <a:r>
              <a:rPr lang="zh-CN" altLang="en-US" sz="1600" spc="300" dirty="0" smtClean="0">
                <a:latin typeface="微软雅黑" panose="020B0503020204020204" pitchFamily="34" charset="-122"/>
                <a:ea typeface="微软雅黑" panose="020B0503020204020204" pitchFamily="34" charset="-122"/>
              </a:rPr>
              <a:t>植物学</a:t>
            </a:r>
            <a:r>
              <a:rPr lang="en-US" altLang="zh-CN" sz="1600" spc="300" dirty="0" smtClean="0">
                <a:latin typeface="微软雅黑" panose="020B0503020204020204" pitchFamily="34" charset="-122"/>
                <a:ea typeface="微软雅黑" panose="020B0503020204020204" pitchFamily="34" charset="-122"/>
              </a:rPr>
              <a:t>》</a:t>
            </a:r>
            <a:r>
              <a:rPr lang="zh-CN" altLang="en-US" sz="1600" spc="300" dirty="0" smtClean="0">
                <a:latin typeface="微软雅黑" panose="020B0503020204020204" pitchFamily="34" charset="-122"/>
                <a:ea typeface="微软雅黑" panose="020B0503020204020204" pitchFamily="34" charset="-122"/>
              </a:rPr>
              <a:t>课程在第一</a:t>
            </a:r>
            <a:r>
              <a:rPr lang="zh-CN" altLang="en-US" sz="1600" spc="300" dirty="0">
                <a:latin typeface="微软雅黑" panose="020B0503020204020204" pitchFamily="34" charset="-122"/>
                <a:ea typeface="微软雅黑" panose="020B0503020204020204" pitchFamily="34" charset="-122"/>
              </a:rPr>
              <a:t>学期开设，是学生进入大学以后最早接触的专业类</a:t>
            </a:r>
            <a:r>
              <a:rPr lang="zh-CN" altLang="en-US" sz="1600" spc="300" dirty="0" smtClean="0">
                <a:latin typeface="微软雅黑" panose="020B0503020204020204" pitchFamily="34" charset="-122"/>
                <a:ea typeface="微软雅黑" panose="020B0503020204020204" pitchFamily="34" charset="-122"/>
              </a:rPr>
              <a:t>课程。</a:t>
            </a:r>
            <a:endParaRPr lang="zh-CN" altLang="en-US" sz="1600" spc="3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7930066" y="1612629"/>
            <a:ext cx="2571751" cy="1616523"/>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矩形 3"/>
          <p:cNvSpPr/>
          <p:nvPr/>
        </p:nvSpPr>
        <p:spPr>
          <a:xfrm>
            <a:off x="1429463" y="4185954"/>
            <a:ext cx="2804160" cy="1708856"/>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3" name="文本框 32"/>
          <p:cNvSpPr txBox="1"/>
          <p:nvPr/>
        </p:nvSpPr>
        <p:spPr>
          <a:xfrm>
            <a:off x="955449" y="167631"/>
            <a:ext cx="4899792" cy="600164"/>
          </a:xfrm>
          <a:prstGeom prst="rect">
            <a:avLst/>
          </a:prstGeom>
          <a:noFill/>
        </p:spPr>
        <p:txBody>
          <a:bodyPr wrap="square" rtlCol="0">
            <a:spAutoFit/>
          </a:bodyPr>
          <a:lstStyle/>
          <a:p>
            <a:r>
              <a:rPr lang="zh-CN" altLang="en-US" sz="3300" spc="300" dirty="0" smtClean="0">
                <a:latin typeface="华文新魏" pitchFamily="2" charset="-122"/>
                <a:ea typeface="华文新魏" pitchFamily="2" charset="-122"/>
              </a:rPr>
              <a:t>一、课程简介</a:t>
            </a:r>
            <a:endParaRPr lang="zh-CN" altLang="en-US" sz="3300" spc="300" dirty="0">
              <a:latin typeface="华文新魏" pitchFamily="2" charset="-122"/>
              <a:ea typeface="华文新魏" pitchFamily="2" charset="-122"/>
            </a:endParaRPr>
          </a:p>
        </p:txBody>
      </p:sp>
      <p:sp>
        <p:nvSpPr>
          <p:cNvPr id="2" name="文本框 1"/>
          <p:cNvSpPr txBox="1"/>
          <p:nvPr/>
        </p:nvSpPr>
        <p:spPr>
          <a:xfrm>
            <a:off x="4473142" y="3724289"/>
            <a:ext cx="2975212" cy="461665"/>
          </a:xfrm>
          <a:prstGeom prst="rect">
            <a:avLst/>
          </a:prstGeom>
          <a:noFill/>
        </p:spPr>
        <p:txBody>
          <a:bodyPr wrap="square" rtlCol="0">
            <a:spAutoFit/>
          </a:bodyPr>
          <a:lstStyle/>
          <a:p>
            <a:r>
              <a:rPr lang="zh-CN" altLang="en-US" sz="2400" spc="300" dirty="0" smtClean="0">
                <a:latin typeface="微软雅黑" panose="020B0503020204020204" pitchFamily="34" charset="-122"/>
                <a:ea typeface="微软雅黑" panose="020B0503020204020204" pitchFamily="34" charset="-122"/>
              </a:rPr>
              <a:t>思</a:t>
            </a:r>
            <a:r>
              <a:rPr lang="zh-CN" altLang="en-US" sz="2400" spc="300" dirty="0">
                <a:latin typeface="微软雅黑" panose="020B0503020204020204" pitchFamily="34" charset="-122"/>
                <a:ea typeface="微软雅黑" panose="020B0503020204020204" pitchFamily="34" charset="-122"/>
              </a:rPr>
              <a:t>政元素</a:t>
            </a:r>
            <a:r>
              <a:rPr lang="zh-CN" altLang="en-US" sz="2400" spc="300" dirty="0" smtClean="0">
                <a:latin typeface="微软雅黑" panose="020B0503020204020204" pitchFamily="34" charset="-122"/>
                <a:ea typeface="微软雅黑" panose="020B0503020204020204" pitchFamily="34" charset="-122"/>
              </a:rPr>
              <a:t>丰富</a:t>
            </a:r>
            <a:endParaRPr lang="zh-CN" altLang="en-US" sz="2400" spc="300" dirty="0">
              <a:latin typeface="微软雅黑" panose="020B0503020204020204" pitchFamily="34" charset="-122"/>
              <a:ea typeface="微软雅黑" panose="020B0503020204020204" pitchFamily="34" charset="-122"/>
            </a:endParaRPr>
          </a:p>
        </p:txBody>
      </p:sp>
      <p:sp>
        <p:nvSpPr>
          <p:cNvPr id="3" name="文本框 2"/>
          <p:cNvSpPr txBox="1"/>
          <p:nvPr/>
        </p:nvSpPr>
        <p:spPr>
          <a:xfrm>
            <a:off x="4458916" y="4455607"/>
            <a:ext cx="6674679" cy="1077218"/>
          </a:xfrm>
          <a:prstGeom prst="rect">
            <a:avLst/>
          </a:prstGeom>
          <a:noFill/>
        </p:spPr>
        <p:txBody>
          <a:bodyPr wrap="square" rtlCol="0">
            <a:spAutoFit/>
          </a:bodyPr>
          <a:lstStyle/>
          <a:p>
            <a:r>
              <a:rPr lang="en-US" altLang="zh-CN" sz="1600" spc="300" dirty="0">
                <a:latin typeface="微软雅黑" panose="020B0503020204020204" pitchFamily="34" charset="-122"/>
                <a:ea typeface="微软雅黑" panose="020B0503020204020204" pitchFamily="34" charset="-122"/>
              </a:rPr>
              <a:t>《</a:t>
            </a:r>
            <a:r>
              <a:rPr lang="zh-CN" altLang="en-US" sz="1600" spc="300" dirty="0">
                <a:latin typeface="微软雅黑" panose="020B0503020204020204" pitchFamily="34" charset="-122"/>
                <a:ea typeface="微软雅黑" panose="020B0503020204020204" pitchFamily="34" charset="-122"/>
              </a:rPr>
              <a:t>植物学</a:t>
            </a:r>
            <a:r>
              <a:rPr lang="en-US" altLang="zh-CN" sz="1600" spc="300" dirty="0" smtClean="0">
                <a:latin typeface="微软雅黑" panose="020B0503020204020204" pitchFamily="34" charset="-122"/>
                <a:ea typeface="微软雅黑" panose="020B0503020204020204" pitchFamily="34" charset="-122"/>
              </a:rPr>
              <a:t>》</a:t>
            </a:r>
            <a:r>
              <a:rPr lang="zh-CN" altLang="en-US" sz="1600" spc="300" dirty="0" smtClean="0">
                <a:latin typeface="微软雅黑" panose="020B0503020204020204" pitchFamily="34" charset="-122"/>
                <a:ea typeface="微软雅黑" panose="020B0503020204020204" pitchFamily="34" charset="-122"/>
              </a:rPr>
              <a:t>蕴含着丰富</a:t>
            </a:r>
            <a:r>
              <a:rPr lang="zh-CN" altLang="en-US" sz="1600" spc="300" dirty="0">
                <a:latin typeface="微软雅黑" panose="020B0503020204020204" pitchFamily="34" charset="-122"/>
                <a:ea typeface="微软雅黑" panose="020B0503020204020204" pitchFamily="34" charset="-122"/>
              </a:rPr>
              <a:t>的思政</a:t>
            </a:r>
            <a:r>
              <a:rPr lang="zh-CN" altLang="en-US" sz="1600" spc="300" dirty="0" smtClean="0">
                <a:latin typeface="微软雅黑" panose="020B0503020204020204" pitchFamily="34" charset="-122"/>
                <a:ea typeface="微软雅黑" panose="020B0503020204020204" pitchFamily="34" charset="-122"/>
              </a:rPr>
              <a:t>元素，包括</a:t>
            </a:r>
            <a:r>
              <a:rPr lang="zh-CN" altLang="en-US" sz="1600" spc="300" dirty="0">
                <a:latin typeface="微软雅黑" panose="020B0503020204020204" pitchFamily="34" charset="-122"/>
                <a:ea typeface="微软雅黑" panose="020B0503020204020204" pitchFamily="34" charset="-122"/>
              </a:rPr>
              <a:t>我国丰富的植物资源、独具特色的古代园林、悠久的植物资源开发利用历史、古代诗词中以植物言志的传统以及我国的生物科学家为世界作出的重要贡献等</a:t>
            </a:r>
            <a:r>
              <a:rPr lang="zh-CN" altLang="en-US" sz="1600" spc="300" dirty="0" smtClean="0">
                <a:latin typeface="微软雅黑" panose="020B0503020204020204" pitchFamily="34" charset="-122"/>
                <a:ea typeface="微软雅黑" panose="020B0503020204020204" pitchFamily="34" charset="-122"/>
              </a:rPr>
              <a:t>。</a:t>
            </a:r>
            <a:endParaRPr lang="zh-CN" altLang="en-US" sz="1600" spc="300" dirty="0">
              <a:latin typeface="微软雅黑" panose="020B0503020204020204" pitchFamily="34" charset="-122"/>
              <a:ea typeface="微软雅黑" panose="020B0503020204020204" pitchFamily="34" charset="-122"/>
            </a:endParaRPr>
          </a:p>
        </p:txBody>
      </p:sp>
      <p:sp>
        <p:nvSpPr>
          <p:cNvPr id="9" name="文本框 8"/>
          <p:cNvSpPr txBox="1"/>
          <p:nvPr/>
        </p:nvSpPr>
        <p:spPr>
          <a:xfrm>
            <a:off x="4606952" y="1196147"/>
            <a:ext cx="2975212" cy="461665"/>
          </a:xfrm>
          <a:prstGeom prst="rect">
            <a:avLst/>
          </a:prstGeom>
          <a:noFill/>
        </p:spPr>
        <p:txBody>
          <a:bodyPr wrap="square" rtlCol="0">
            <a:spAutoFit/>
          </a:bodyPr>
          <a:lstStyle/>
          <a:p>
            <a:pPr algn="r"/>
            <a:r>
              <a:rPr lang="zh-CN" altLang="en-US" sz="2400" spc="300" dirty="0">
                <a:latin typeface="微软雅黑" panose="020B0503020204020204" pitchFamily="34" charset="-122"/>
                <a:ea typeface="微软雅黑" panose="020B0503020204020204" pitchFamily="34" charset="-122"/>
              </a:rPr>
              <a:t>教学环节多样</a:t>
            </a:r>
          </a:p>
        </p:txBody>
      </p:sp>
      <p:sp>
        <p:nvSpPr>
          <p:cNvPr id="10" name="文本框 9"/>
          <p:cNvSpPr txBox="1"/>
          <p:nvPr/>
        </p:nvSpPr>
        <p:spPr>
          <a:xfrm>
            <a:off x="844491" y="1836115"/>
            <a:ext cx="6674679" cy="830997"/>
          </a:xfrm>
          <a:prstGeom prst="rect">
            <a:avLst/>
          </a:prstGeom>
          <a:noFill/>
        </p:spPr>
        <p:txBody>
          <a:bodyPr wrap="square" rtlCol="0">
            <a:spAutoFit/>
          </a:bodyPr>
          <a:lstStyle/>
          <a:p>
            <a:pPr algn="r"/>
            <a:r>
              <a:rPr lang="en-US" altLang="zh-CN" sz="1600" spc="300" dirty="0" smtClean="0">
                <a:latin typeface="微软雅黑" panose="020B0503020204020204" pitchFamily="34" charset="-122"/>
                <a:ea typeface="微软雅黑" panose="020B0503020204020204" pitchFamily="34" charset="-122"/>
              </a:rPr>
              <a:t>《</a:t>
            </a:r>
            <a:r>
              <a:rPr lang="zh-CN" altLang="en-US" sz="1600" spc="300" dirty="0">
                <a:latin typeface="微软雅黑" panose="020B0503020204020204" pitchFamily="34" charset="-122"/>
                <a:ea typeface="微软雅黑" panose="020B0503020204020204" pitchFamily="34" charset="-122"/>
              </a:rPr>
              <a:t>植物学</a:t>
            </a:r>
            <a:r>
              <a:rPr lang="en-US" altLang="zh-CN" sz="1600" spc="300" dirty="0">
                <a:latin typeface="微软雅黑" panose="020B0503020204020204" pitchFamily="34" charset="-122"/>
                <a:ea typeface="微软雅黑" panose="020B0503020204020204" pitchFamily="34" charset="-122"/>
              </a:rPr>
              <a:t>》</a:t>
            </a:r>
            <a:r>
              <a:rPr lang="zh-CN" altLang="en-US" sz="1600" spc="300" dirty="0">
                <a:latin typeface="微软雅黑" panose="020B0503020204020204" pitchFamily="34" charset="-122"/>
                <a:ea typeface="微软雅黑" panose="020B0503020204020204" pitchFamily="34" charset="-122"/>
              </a:rPr>
              <a:t>课程包含理论教学、实验教学、野外实习等教学环节，在各教学环节中可对学生进行相应的德育教育。</a:t>
            </a:r>
          </a:p>
          <a:p>
            <a:pPr algn="r"/>
            <a:endParaRPr lang="zh-CN" altLang="en-US" sz="1600" spc="300" dirty="0">
              <a:latin typeface="微软雅黑" panose="020B0503020204020204" pitchFamily="34" charset="-122"/>
              <a:ea typeface="微软雅黑" panose="020B0503020204020204" pitchFamily="34" charset="-122"/>
            </a:endParaRPr>
          </a:p>
        </p:txBody>
      </p:sp>
      <p:sp>
        <p:nvSpPr>
          <p:cNvPr id="11" name="矩形 10"/>
          <p:cNvSpPr/>
          <p:nvPr/>
        </p:nvSpPr>
        <p:spPr>
          <a:xfrm flipH="1">
            <a:off x="1025208" y="3827849"/>
            <a:ext cx="3022812" cy="1888113"/>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矩形 12"/>
          <p:cNvSpPr/>
          <p:nvPr/>
        </p:nvSpPr>
        <p:spPr>
          <a:xfrm>
            <a:off x="8086538" y="1122648"/>
            <a:ext cx="2780755" cy="193909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extLst>
      <p:ext uri="{BB962C8B-B14F-4D97-AF65-F5344CB8AC3E}">
        <p14:creationId xmlns:p14="http://schemas.microsoft.com/office/powerpoint/2010/main" val="301535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828419" y="2992169"/>
            <a:ext cx="5453934" cy="769441"/>
          </a:xfrm>
          <a:prstGeom prst="rect">
            <a:avLst/>
          </a:prstGeom>
          <a:noFill/>
        </p:spPr>
        <p:txBody>
          <a:bodyPr wrap="square" rtlCol="0">
            <a:spAutoFit/>
          </a:bodyPr>
          <a:lstStyle/>
          <a:p>
            <a:pPr algn="ctr"/>
            <a:r>
              <a:rPr lang="zh-CN" altLang="en-US" sz="4400" spc="600" dirty="0" smtClean="0">
                <a:latin typeface="华文新魏" pitchFamily="2" charset="-122"/>
                <a:ea typeface="华文新魏" pitchFamily="2" charset="-122"/>
              </a:rPr>
              <a:t>二、教学目标</a:t>
            </a:r>
            <a:endParaRPr lang="zh-CN" altLang="en-US" sz="4400" spc="600" dirty="0">
              <a:latin typeface="华文新魏" pitchFamily="2" charset="-122"/>
              <a:ea typeface="华文新魏" pitchFamily="2" charset="-122"/>
            </a:endParaRPr>
          </a:p>
        </p:txBody>
      </p:sp>
    </p:spTree>
    <p:extLst>
      <p:ext uri="{BB962C8B-B14F-4D97-AF65-F5344CB8AC3E}">
        <p14:creationId xmlns:p14="http://schemas.microsoft.com/office/powerpoint/2010/main" val="425111736"/>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955449" y="167631"/>
            <a:ext cx="4899792" cy="600164"/>
          </a:xfrm>
          <a:prstGeom prst="rect">
            <a:avLst/>
          </a:prstGeom>
          <a:noFill/>
        </p:spPr>
        <p:txBody>
          <a:bodyPr wrap="square" rtlCol="0">
            <a:spAutoFit/>
          </a:bodyPr>
          <a:lstStyle/>
          <a:p>
            <a:r>
              <a:rPr lang="zh-CN" altLang="en-US" sz="3300" spc="300" dirty="0" smtClean="0">
                <a:latin typeface="华文新魏" pitchFamily="2" charset="-122"/>
                <a:ea typeface="华文新魏" pitchFamily="2" charset="-122"/>
              </a:rPr>
              <a:t>二、教学目标</a:t>
            </a:r>
            <a:endParaRPr lang="zh-CN" altLang="en-US" sz="3300" spc="300" dirty="0">
              <a:latin typeface="华文新魏" pitchFamily="2" charset="-122"/>
              <a:ea typeface="华文新魏" pitchFamily="2" charset="-122"/>
            </a:endParaRPr>
          </a:p>
        </p:txBody>
      </p:sp>
      <p:sp>
        <p:nvSpPr>
          <p:cNvPr id="14" name="矩形 13"/>
          <p:cNvSpPr/>
          <p:nvPr/>
        </p:nvSpPr>
        <p:spPr>
          <a:xfrm>
            <a:off x="5932150" y="2262749"/>
            <a:ext cx="4959197" cy="584775"/>
          </a:xfrm>
          <a:prstGeom prst="rect">
            <a:avLst/>
          </a:prstGeom>
        </p:spPr>
        <p:txBody>
          <a:bodyPr wrap="square">
            <a:spAutoFit/>
          </a:bodyPr>
          <a:lstStyle/>
          <a:p>
            <a:pPr lvl="0">
              <a:defRPr/>
            </a:pPr>
            <a:r>
              <a:rPr lang="zh-CN" altLang="zh-CN" sz="1600" dirty="0">
                <a:latin typeface="微软雅黑" pitchFamily="34" charset="-122"/>
                <a:ea typeface="微软雅黑" pitchFamily="34" charset="-122"/>
              </a:rPr>
              <a:t>服务于学校培养“德才兼备、知行合一、务实创新、体健心康、尚美爱劳”的高素质应用型人才的总</a:t>
            </a:r>
            <a:r>
              <a:rPr lang="zh-CN" altLang="zh-CN" sz="1600" dirty="0" smtClean="0">
                <a:latin typeface="微软雅黑" pitchFamily="34" charset="-122"/>
                <a:ea typeface="微软雅黑" pitchFamily="34" charset="-122"/>
              </a:rPr>
              <a:t>目标</a:t>
            </a:r>
            <a:r>
              <a:rPr lang="zh-CN" altLang="en-US" sz="1600" dirty="0" smtClean="0">
                <a:latin typeface="微软雅黑" pitchFamily="34" charset="-122"/>
                <a:ea typeface="微软雅黑" pitchFamily="34" charset="-122"/>
              </a:rPr>
              <a:t>。</a:t>
            </a:r>
            <a:endParaRPr kumimoji="0" lang="zh-CN" altLang="en-US" sz="1600" b="0" i="0" u="none" strike="noStrike" kern="1200" cap="none" spc="0" normalizeH="0" baseline="0" noProof="0" dirty="0">
              <a:ln>
                <a:noFill/>
              </a:ln>
              <a:solidFill>
                <a:schemeClr val="bg2">
                  <a:lumMod val="25000"/>
                </a:schemeClr>
              </a:solidFill>
              <a:effectLst/>
              <a:uLnTx/>
              <a:uFillTx/>
              <a:latin typeface="微软雅黑" pitchFamily="34" charset="-122"/>
              <a:ea typeface="微软雅黑" pitchFamily="34" charset="-122"/>
            </a:endParaRPr>
          </a:p>
        </p:txBody>
      </p:sp>
      <p:sp>
        <p:nvSpPr>
          <p:cNvPr id="15" name="矩形 14"/>
          <p:cNvSpPr/>
          <p:nvPr/>
        </p:nvSpPr>
        <p:spPr>
          <a:xfrm>
            <a:off x="5959444" y="1685444"/>
            <a:ext cx="329039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a:noFill/>
                </a:ln>
                <a:solidFill>
                  <a:schemeClr val="bg2">
                    <a:lumMod val="25000"/>
                  </a:schemeClr>
                </a:solidFill>
                <a:effectLst/>
                <a:uLnTx/>
                <a:uFillTx/>
                <a:latin typeface="微软雅黑" pitchFamily="34" charset="-122"/>
                <a:ea typeface="微软雅黑" pitchFamily="34" charset="-122"/>
              </a:rPr>
              <a:t>课程目的和任务</a:t>
            </a:r>
            <a:endParaRPr kumimoji="0" lang="zh-CN" altLang="en-US" sz="2400" b="0" i="0" u="none" strike="noStrike" kern="1200" cap="none" spc="0" normalizeH="0" baseline="0" noProof="0" dirty="0">
              <a:ln>
                <a:noFill/>
              </a:ln>
              <a:solidFill>
                <a:schemeClr val="bg2">
                  <a:lumMod val="25000"/>
                </a:schemeClr>
              </a:solidFill>
              <a:effectLst/>
              <a:uLnTx/>
              <a:uFillTx/>
              <a:latin typeface="微软雅黑" pitchFamily="34" charset="-122"/>
              <a:ea typeface="微软雅黑" pitchFamily="34" charset="-122"/>
            </a:endParaRPr>
          </a:p>
        </p:txBody>
      </p:sp>
      <p:sp>
        <p:nvSpPr>
          <p:cNvPr id="16" name="矩形 15"/>
          <p:cNvSpPr/>
          <p:nvPr/>
        </p:nvSpPr>
        <p:spPr>
          <a:xfrm>
            <a:off x="6493794" y="3052553"/>
            <a:ext cx="5041714" cy="830997"/>
          </a:xfrm>
          <a:prstGeom prst="rect">
            <a:avLst/>
          </a:prstGeom>
        </p:spPr>
        <p:txBody>
          <a:bodyPr wrap="square">
            <a:spAutoFit/>
          </a:bodyPr>
          <a:lstStyle/>
          <a:p>
            <a:pPr lvl="0">
              <a:defRPr/>
            </a:pPr>
            <a:r>
              <a:rPr lang="zh-CN" altLang="zh-CN" sz="1600" dirty="0"/>
              <a:t>通过课程教学，使学生在掌握植物形态、解剖、分类的基本知识，了解植物的生长发育规律，达到知识传授的</a:t>
            </a:r>
            <a:r>
              <a:rPr lang="zh-CN" altLang="zh-CN" sz="1600" dirty="0" smtClean="0"/>
              <a:t>目的</a:t>
            </a:r>
            <a:r>
              <a:rPr lang="zh-CN" altLang="en-US" sz="1600" dirty="0" smtClean="0"/>
              <a:t>。</a:t>
            </a:r>
            <a:endParaRPr kumimoji="0" lang="zh-CN" altLang="en-US" sz="1600" b="0" i="0" u="none" strike="noStrike" kern="1200" cap="none" spc="0" normalizeH="0" baseline="0" noProof="0" dirty="0">
              <a:ln>
                <a:noFill/>
              </a:ln>
              <a:solidFill>
                <a:schemeClr val="bg2">
                  <a:lumMod val="25000"/>
                </a:schemeClr>
              </a:solidFill>
              <a:effectLst/>
              <a:uLnTx/>
              <a:uFillTx/>
              <a:latin typeface="Arial" panose="020B0604020202020204"/>
              <a:ea typeface="微软雅黑" panose="020B0503020204020204" charset="-122"/>
            </a:endParaRPr>
          </a:p>
        </p:txBody>
      </p:sp>
      <p:sp>
        <p:nvSpPr>
          <p:cNvPr id="17" name="椭圆 16"/>
          <p:cNvSpPr/>
          <p:nvPr/>
        </p:nvSpPr>
        <p:spPr>
          <a:xfrm>
            <a:off x="5855241" y="3134521"/>
            <a:ext cx="461203" cy="434796"/>
          </a:xfrm>
          <a:prstGeom prst="ellipse">
            <a:avLst/>
          </a:prstGeom>
          <a:solidFill>
            <a:srgbClr val="365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bg1"/>
                </a:solidFill>
                <a:effectLst/>
                <a:uLnTx/>
                <a:uFillTx/>
                <a:latin typeface="微软雅黑" pitchFamily="34" charset="-122"/>
                <a:ea typeface="微软雅黑" pitchFamily="34" charset="-122"/>
              </a:rPr>
              <a:t>1</a:t>
            </a:r>
            <a:endParaRPr kumimoji="0" lang="zh-CN" altLang="en-US" sz="2400" b="0" i="0" u="none" strike="noStrike" kern="120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18" name="矩形 17"/>
          <p:cNvSpPr/>
          <p:nvPr/>
        </p:nvSpPr>
        <p:spPr>
          <a:xfrm>
            <a:off x="6493794" y="4044087"/>
            <a:ext cx="5041714" cy="830997"/>
          </a:xfrm>
          <a:prstGeom prst="rect">
            <a:avLst/>
          </a:prstGeom>
        </p:spPr>
        <p:txBody>
          <a:bodyPr wrap="square">
            <a:spAutoFit/>
          </a:bodyPr>
          <a:lstStyle/>
          <a:p>
            <a:pPr lvl="0">
              <a:defRPr/>
            </a:pPr>
            <a:r>
              <a:rPr lang="zh-CN" altLang="en-US" sz="1600" dirty="0" smtClean="0"/>
              <a:t>通过实验和野外实习，</a:t>
            </a:r>
            <a:r>
              <a:rPr lang="zh-CN" altLang="zh-CN" sz="1600" dirty="0" smtClean="0"/>
              <a:t>让</a:t>
            </a:r>
            <a:r>
              <a:rPr lang="zh-CN" altLang="zh-CN" sz="1600" dirty="0"/>
              <a:t>学生掌握有关实验技能的基本</a:t>
            </a:r>
            <a:r>
              <a:rPr lang="zh-CN" altLang="zh-CN" sz="1600" dirty="0" smtClean="0"/>
              <a:t>方法</a:t>
            </a:r>
            <a:r>
              <a:rPr lang="zh-CN" altLang="en-US" sz="1600" dirty="0" smtClean="0"/>
              <a:t>以及标本采集制作的基本技能</a:t>
            </a:r>
            <a:r>
              <a:rPr lang="zh-CN" altLang="zh-CN" sz="1600" dirty="0" smtClean="0"/>
              <a:t>，</a:t>
            </a:r>
            <a:r>
              <a:rPr lang="zh-CN" altLang="zh-CN" sz="1600" dirty="0"/>
              <a:t>达到能力提升的</a:t>
            </a:r>
            <a:r>
              <a:rPr lang="zh-CN" altLang="zh-CN" sz="1600" dirty="0" smtClean="0"/>
              <a:t>目的</a:t>
            </a:r>
            <a:r>
              <a:rPr lang="zh-CN" altLang="en-US" sz="1600" dirty="0" smtClean="0"/>
              <a:t>。</a:t>
            </a:r>
            <a:endParaRPr kumimoji="0" lang="zh-CN" altLang="en-US" sz="1600" b="0" i="0" u="none" strike="noStrike" kern="1200" cap="none" spc="0" normalizeH="0" baseline="0" noProof="0" dirty="0">
              <a:ln>
                <a:noFill/>
              </a:ln>
              <a:solidFill>
                <a:schemeClr val="bg2">
                  <a:lumMod val="25000"/>
                </a:schemeClr>
              </a:solidFill>
              <a:effectLst/>
              <a:uLnTx/>
              <a:uFillTx/>
              <a:latin typeface="Arial" panose="020B0604020202020204"/>
              <a:ea typeface="微软雅黑" panose="020B0503020204020204" charset="-122"/>
            </a:endParaRPr>
          </a:p>
        </p:txBody>
      </p:sp>
      <p:sp>
        <p:nvSpPr>
          <p:cNvPr id="19" name="椭圆 18"/>
          <p:cNvSpPr/>
          <p:nvPr/>
        </p:nvSpPr>
        <p:spPr>
          <a:xfrm>
            <a:off x="5855241" y="4126055"/>
            <a:ext cx="461203" cy="434796"/>
          </a:xfrm>
          <a:prstGeom prst="ellipse">
            <a:avLst/>
          </a:prstGeom>
          <a:solidFill>
            <a:srgbClr val="365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bg1"/>
                </a:solidFill>
                <a:effectLst/>
                <a:uLnTx/>
                <a:uFillTx/>
                <a:latin typeface="微软雅黑" pitchFamily="34" charset="-122"/>
                <a:ea typeface="微软雅黑" pitchFamily="34" charset="-122"/>
              </a:rPr>
              <a:t>2</a:t>
            </a:r>
            <a:endParaRPr kumimoji="0" lang="zh-CN" altLang="en-US" sz="2400" b="0" i="0" u="none" strike="noStrike" kern="120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20" name="矩形 19"/>
          <p:cNvSpPr/>
          <p:nvPr/>
        </p:nvSpPr>
        <p:spPr>
          <a:xfrm>
            <a:off x="6493794" y="5005831"/>
            <a:ext cx="5041714" cy="584775"/>
          </a:xfrm>
          <a:prstGeom prst="rect">
            <a:avLst/>
          </a:prstGeom>
        </p:spPr>
        <p:txBody>
          <a:bodyPr wrap="square">
            <a:spAutoFit/>
          </a:bodyPr>
          <a:lstStyle/>
          <a:p>
            <a:pPr lvl="0">
              <a:defRPr/>
            </a:pPr>
            <a:r>
              <a:rPr lang="zh-CN" altLang="en-US" sz="1600" dirty="0" smtClean="0"/>
              <a:t>通过教学全过程，</a:t>
            </a:r>
            <a:r>
              <a:rPr lang="zh-CN" altLang="zh-CN" sz="1600" dirty="0" smtClean="0"/>
              <a:t>强化</a:t>
            </a:r>
            <a:r>
              <a:rPr lang="zh-CN" altLang="zh-CN" sz="1600" dirty="0"/>
              <a:t>学生道德品质的塑造和职业素养的养成，达到价值塑造的目的。</a:t>
            </a:r>
            <a:endParaRPr kumimoji="0" lang="zh-CN" altLang="en-US" sz="1600" b="0" i="0" u="none" strike="noStrike" kern="1200" cap="none" spc="0" normalizeH="0" baseline="0" noProof="0" dirty="0">
              <a:ln>
                <a:noFill/>
              </a:ln>
              <a:solidFill>
                <a:schemeClr val="bg2">
                  <a:lumMod val="25000"/>
                </a:schemeClr>
              </a:solidFill>
              <a:effectLst/>
              <a:uLnTx/>
              <a:uFillTx/>
              <a:latin typeface="Arial" panose="020B0604020202020204"/>
              <a:ea typeface="微软雅黑" panose="020B0503020204020204" charset="-122"/>
            </a:endParaRPr>
          </a:p>
        </p:txBody>
      </p:sp>
      <p:sp>
        <p:nvSpPr>
          <p:cNvPr id="21" name="椭圆 20"/>
          <p:cNvSpPr/>
          <p:nvPr/>
        </p:nvSpPr>
        <p:spPr>
          <a:xfrm>
            <a:off x="5855241" y="5087799"/>
            <a:ext cx="461203" cy="434796"/>
          </a:xfrm>
          <a:prstGeom prst="ellipse">
            <a:avLst/>
          </a:prstGeom>
          <a:solidFill>
            <a:srgbClr val="365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bg1"/>
                </a:solidFill>
                <a:effectLst/>
                <a:uLnTx/>
                <a:uFillTx/>
                <a:latin typeface="微软雅黑" pitchFamily="34" charset="-122"/>
                <a:ea typeface="微软雅黑" pitchFamily="34" charset="-122"/>
              </a:rPr>
              <a:t>3</a:t>
            </a:r>
            <a:endParaRPr kumimoji="0" lang="zh-CN" altLang="en-US" sz="2400" b="0" i="0" u="none" strike="noStrike" kern="1200" cap="none" spc="0" normalizeH="0" baseline="0" noProof="0" dirty="0">
              <a:ln>
                <a:noFill/>
              </a:ln>
              <a:solidFill>
                <a:schemeClr val="bg1"/>
              </a:solidFill>
              <a:effectLst/>
              <a:uLnTx/>
              <a:uFillTx/>
              <a:latin typeface="微软雅黑" pitchFamily="34" charset="-122"/>
              <a:ea typeface="微软雅黑" pitchFamily="34" charset="-122"/>
            </a:endParaRPr>
          </a:p>
        </p:txBody>
      </p:sp>
      <p:pic>
        <p:nvPicPr>
          <p:cNvPr id="22" name="图片 21"/>
          <p:cNvPicPr>
            <a:picLocks noChangeAspect="1"/>
          </p:cNvPicPr>
          <p:nvPr/>
        </p:nvPicPr>
        <p:blipFill rotWithShape="1">
          <a:blip r:embed="rId2"/>
          <a:srcRect t="4206"/>
          <a:stretch>
            <a:fillRect/>
          </a:stretch>
        </p:blipFill>
        <p:spPr>
          <a:xfrm>
            <a:off x="839788" y="1447241"/>
            <a:ext cx="4523780" cy="4333502"/>
          </a:xfrm>
          <a:prstGeom prst="rect">
            <a:avLst/>
          </a:prstGeom>
        </p:spPr>
      </p:pic>
    </p:spTree>
    <p:extLst>
      <p:ext uri="{BB962C8B-B14F-4D97-AF65-F5344CB8AC3E}">
        <p14:creationId xmlns:p14="http://schemas.microsoft.com/office/powerpoint/2010/main" val="60951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55449" y="167631"/>
            <a:ext cx="4899792" cy="600164"/>
          </a:xfrm>
          <a:prstGeom prst="rect">
            <a:avLst/>
          </a:prstGeom>
          <a:noFill/>
        </p:spPr>
        <p:txBody>
          <a:bodyPr wrap="square" rtlCol="0">
            <a:spAutoFit/>
          </a:bodyPr>
          <a:lstStyle/>
          <a:p>
            <a:r>
              <a:rPr lang="zh-CN" altLang="en-US" sz="3300" spc="300" dirty="0" smtClean="0">
                <a:latin typeface="华文新魏" pitchFamily="2" charset="-122"/>
                <a:ea typeface="华文新魏" pitchFamily="2" charset="-122"/>
              </a:rPr>
              <a:t>二、教学目标</a:t>
            </a:r>
            <a:endParaRPr lang="zh-CN" altLang="en-US" sz="3300" spc="300" dirty="0">
              <a:latin typeface="华文新魏" pitchFamily="2" charset="-122"/>
              <a:ea typeface="华文新魏" pitchFamily="2" charset="-122"/>
            </a:endParaRPr>
          </a:p>
        </p:txBody>
      </p:sp>
      <p:sp>
        <p:nvSpPr>
          <p:cNvPr id="8" name="文本框 7"/>
          <p:cNvSpPr txBox="1"/>
          <p:nvPr/>
        </p:nvSpPr>
        <p:spPr>
          <a:xfrm>
            <a:off x="7765060" y="1640054"/>
            <a:ext cx="2975212" cy="461665"/>
          </a:xfrm>
          <a:prstGeom prst="rect">
            <a:avLst/>
          </a:prstGeom>
          <a:noFill/>
        </p:spPr>
        <p:txBody>
          <a:bodyPr wrap="square" rtlCol="0">
            <a:spAutoFit/>
          </a:bodyPr>
          <a:lstStyle/>
          <a:p>
            <a:r>
              <a:rPr lang="zh-CN" altLang="en-US" sz="2400" spc="300" dirty="0" smtClean="0">
                <a:latin typeface="微软雅黑" panose="020B0503020204020204" pitchFamily="34" charset="-122"/>
                <a:ea typeface="微软雅黑" panose="020B0503020204020204" pitchFamily="34" charset="-122"/>
              </a:rPr>
              <a:t>知识传授</a:t>
            </a:r>
            <a:endParaRPr lang="zh-CN" altLang="en-US" sz="2400" spc="300" dirty="0">
              <a:latin typeface="微软雅黑" panose="020B0503020204020204" pitchFamily="34" charset="-122"/>
              <a:ea typeface="微软雅黑" panose="020B0503020204020204" pitchFamily="34" charset="-122"/>
            </a:endParaRPr>
          </a:p>
        </p:txBody>
      </p:sp>
      <p:sp>
        <p:nvSpPr>
          <p:cNvPr id="9" name="文本框 8"/>
          <p:cNvSpPr txBox="1"/>
          <p:nvPr/>
        </p:nvSpPr>
        <p:spPr>
          <a:xfrm>
            <a:off x="7765060" y="2143185"/>
            <a:ext cx="3664940" cy="1077218"/>
          </a:xfrm>
          <a:prstGeom prst="rect">
            <a:avLst/>
          </a:prstGeom>
          <a:noFill/>
        </p:spPr>
        <p:txBody>
          <a:bodyPr wrap="square" rtlCol="0">
            <a:spAutoFit/>
          </a:bodyPr>
          <a:lstStyle/>
          <a:p>
            <a:r>
              <a:rPr lang="en-US" altLang="zh-CN" sz="1600" spc="300" dirty="0" smtClean="0">
                <a:latin typeface="微软雅黑" panose="020B0503020204020204" pitchFamily="34" charset="-122"/>
                <a:ea typeface="微软雅黑" panose="020B0503020204020204" pitchFamily="34" charset="-122"/>
              </a:rPr>
              <a:t>1.</a:t>
            </a:r>
            <a:r>
              <a:rPr lang="zh-CN" altLang="en-US" sz="1600" spc="300" dirty="0" smtClean="0">
                <a:latin typeface="微软雅黑" panose="020B0503020204020204" pitchFamily="34" charset="-122"/>
                <a:ea typeface="微软雅黑" panose="020B0503020204020204" pitchFamily="34" charset="-122"/>
              </a:rPr>
              <a:t>掌握</a:t>
            </a:r>
            <a:r>
              <a:rPr lang="zh-CN" altLang="en-US" sz="1600" spc="300" dirty="0">
                <a:latin typeface="微软雅黑" panose="020B0503020204020204" pitchFamily="34" charset="-122"/>
                <a:ea typeface="微软雅黑" panose="020B0503020204020204" pitchFamily="34" charset="-122"/>
              </a:rPr>
              <a:t>植物细胞、组织和器官的形态、结构和主要</a:t>
            </a:r>
            <a:r>
              <a:rPr lang="zh-CN" altLang="en-US" sz="1600" spc="300" dirty="0" smtClean="0">
                <a:latin typeface="微软雅黑" panose="020B0503020204020204" pitchFamily="34" charset="-122"/>
                <a:ea typeface="微软雅黑" panose="020B0503020204020204" pitchFamily="34" charset="-122"/>
              </a:rPr>
              <a:t>功能</a:t>
            </a:r>
            <a:r>
              <a:rPr lang="zh-CN" altLang="en-US" sz="1600" spc="300" dirty="0">
                <a:latin typeface="微软雅黑" panose="020B0503020204020204" pitchFamily="34" charset="-122"/>
                <a:ea typeface="微软雅黑" panose="020B0503020204020204" pitchFamily="34" charset="-122"/>
              </a:rPr>
              <a:t>；</a:t>
            </a:r>
            <a:r>
              <a:rPr lang="en-US" altLang="zh-CN" sz="1600" spc="300" dirty="0" smtClean="0">
                <a:latin typeface="微软雅黑" panose="020B0503020204020204" pitchFamily="34" charset="-122"/>
                <a:ea typeface="微软雅黑" panose="020B0503020204020204" pitchFamily="34" charset="-122"/>
              </a:rPr>
              <a:t>2.</a:t>
            </a:r>
            <a:r>
              <a:rPr lang="zh-CN" altLang="en-US" sz="1600" spc="300" dirty="0" smtClean="0">
                <a:latin typeface="微软雅黑" panose="020B0503020204020204" pitchFamily="34" charset="-122"/>
                <a:ea typeface="微软雅黑" panose="020B0503020204020204" pitchFamily="34" charset="-122"/>
              </a:rPr>
              <a:t>掌握</a:t>
            </a:r>
            <a:r>
              <a:rPr lang="zh-CN" altLang="en-US" sz="1600" spc="300" dirty="0">
                <a:latin typeface="微软雅黑" panose="020B0503020204020204" pitchFamily="34" charset="-122"/>
                <a:ea typeface="微软雅黑" panose="020B0503020204020204" pitchFamily="34" charset="-122"/>
              </a:rPr>
              <a:t>分类的基本知识和植物界的基本类群。</a:t>
            </a:r>
          </a:p>
        </p:txBody>
      </p:sp>
      <p:sp>
        <p:nvSpPr>
          <p:cNvPr id="10" name="文本框 9"/>
          <p:cNvSpPr txBox="1"/>
          <p:nvPr/>
        </p:nvSpPr>
        <p:spPr>
          <a:xfrm>
            <a:off x="1193574" y="1640054"/>
            <a:ext cx="2975212" cy="461665"/>
          </a:xfrm>
          <a:prstGeom prst="rect">
            <a:avLst/>
          </a:prstGeom>
          <a:noFill/>
        </p:spPr>
        <p:txBody>
          <a:bodyPr wrap="square" rtlCol="0">
            <a:spAutoFit/>
          </a:bodyPr>
          <a:lstStyle/>
          <a:p>
            <a:pPr algn="r"/>
            <a:r>
              <a:rPr lang="zh-CN" altLang="en-US" sz="2400" spc="300" dirty="0" smtClean="0">
                <a:latin typeface="微软雅黑" panose="020B0503020204020204" pitchFamily="34" charset="-122"/>
                <a:ea typeface="微软雅黑" panose="020B0503020204020204" pitchFamily="34" charset="-122"/>
              </a:rPr>
              <a:t>价值塑造</a:t>
            </a:r>
            <a:endParaRPr lang="zh-CN" altLang="en-US" sz="2400" spc="3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503846" y="2143185"/>
            <a:ext cx="3664940" cy="1323439"/>
          </a:xfrm>
          <a:prstGeom prst="rect">
            <a:avLst/>
          </a:prstGeom>
          <a:noFill/>
        </p:spPr>
        <p:txBody>
          <a:bodyPr wrap="square" rtlCol="0">
            <a:spAutoFit/>
          </a:bodyPr>
          <a:lstStyle/>
          <a:p>
            <a:pPr algn="r"/>
            <a:r>
              <a:rPr lang="en-US" altLang="zh-CN" sz="1600" spc="300" dirty="0" smtClean="0">
                <a:latin typeface="微软雅黑" panose="020B0503020204020204" pitchFamily="34" charset="-122"/>
                <a:ea typeface="微软雅黑" panose="020B0503020204020204" pitchFamily="34" charset="-122"/>
              </a:rPr>
              <a:t>1.</a:t>
            </a:r>
            <a:r>
              <a:rPr lang="zh-CN" altLang="en-US" sz="1600" spc="300" dirty="0" smtClean="0">
                <a:latin typeface="微软雅黑" panose="020B0503020204020204" pitchFamily="34" charset="-122"/>
                <a:ea typeface="微软雅黑" panose="020B0503020204020204" pitchFamily="34" charset="-122"/>
              </a:rPr>
              <a:t>对</a:t>
            </a:r>
            <a:r>
              <a:rPr lang="zh-CN" altLang="en-US" sz="1600" spc="300" dirty="0">
                <a:latin typeface="微软雅黑" panose="020B0503020204020204" pitchFamily="34" charset="-122"/>
                <a:ea typeface="微软雅黑" panose="020B0503020204020204" pitchFamily="34" charset="-122"/>
              </a:rPr>
              <a:t>学生进行理想信念和核心价值观</a:t>
            </a:r>
            <a:r>
              <a:rPr lang="zh-CN" altLang="en-US" sz="1600" spc="300" dirty="0" smtClean="0">
                <a:latin typeface="微软雅黑" panose="020B0503020204020204" pitchFamily="34" charset="-122"/>
                <a:ea typeface="微软雅黑" panose="020B0503020204020204" pitchFamily="34" charset="-122"/>
              </a:rPr>
              <a:t>教育；</a:t>
            </a:r>
            <a:r>
              <a:rPr lang="en-US" altLang="zh-CN" sz="1600" spc="300" dirty="0" smtClean="0">
                <a:latin typeface="微软雅黑" panose="020B0503020204020204" pitchFamily="34" charset="-122"/>
                <a:ea typeface="微软雅黑" panose="020B0503020204020204" pitchFamily="34" charset="-122"/>
              </a:rPr>
              <a:t>2.</a:t>
            </a:r>
            <a:r>
              <a:rPr lang="zh-CN" altLang="en-US" sz="1600" spc="300" dirty="0" smtClean="0">
                <a:latin typeface="微软雅黑" panose="020B0503020204020204" pitchFamily="34" charset="-122"/>
                <a:ea typeface="微软雅黑" panose="020B0503020204020204" pitchFamily="34" charset="-122"/>
              </a:rPr>
              <a:t>培养</a:t>
            </a:r>
            <a:r>
              <a:rPr lang="zh-CN" altLang="en-US" sz="1600" spc="300" dirty="0">
                <a:latin typeface="微软雅黑" panose="020B0503020204020204" pitchFamily="34" charset="-122"/>
                <a:ea typeface="微软雅黑" panose="020B0503020204020204" pitchFamily="34" charset="-122"/>
              </a:rPr>
              <a:t>学生的生态文明意识</a:t>
            </a:r>
            <a:r>
              <a:rPr lang="zh-CN" altLang="en-US" sz="1600" spc="300" dirty="0" smtClean="0">
                <a:latin typeface="微软雅黑" panose="020B0503020204020204" pitchFamily="34" charset="-122"/>
                <a:ea typeface="微软雅黑" panose="020B0503020204020204" pitchFamily="34" charset="-122"/>
              </a:rPr>
              <a:t>；</a:t>
            </a:r>
            <a:r>
              <a:rPr lang="en-US" altLang="zh-CN" sz="1600" spc="300" dirty="0" smtClean="0">
                <a:latin typeface="微软雅黑" panose="020B0503020204020204" pitchFamily="34" charset="-122"/>
                <a:ea typeface="微软雅黑" panose="020B0503020204020204" pitchFamily="34" charset="-122"/>
              </a:rPr>
              <a:t>3.</a:t>
            </a:r>
            <a:r>
              <a:rPr lang="zh-CN" altLang="en-US" sz="1600" spc="300" dirty="0" smtClean="0">
                <a:latin typeface="微软雅黑" panose="020B0503020204020204" pitchFamily="34" charset="-122"/>
                <a:ea typeface="微软雅黑" panose="020B0503020204020204" pitchFamily="34" charset="-122"/>
              </a:rPr>
              <a:t>引导</a:t>
            </a:r>
            <a:r>
              <a:rPr lang="zh-CN" altLang="en-US" sz="1600" spc="300" dirty="0">
                <a:latin typeface="微软雅黑" panose="020B0503020204020204" pitchFamily="34" charset="-122"/>
                <a:ea typeface="微软雅黑" panose="020B0503020204020204" pitchFamily="34" charset="-122"/>
              </a:rPr>
              <a:t>学生传承中华优秀传统文化</a:t>
            </a:r>
            <a:r>
              <a:rPr lang="zh-CN" altLang="en-US" sz="1600" spc="300" dirty="0" smtClean="0">
                <a:latin typeface="微软雅黑" panose="020B0503020204020204" pitchFamily="34" charset="-122"/>
                <a:ea typeface="微软雅黑" panose="020B0503020204020204" pitchFamily="34" charset="-122"/>
              </a:rPr>
              <a:t>；</a:t>
            </a:r>
            <a:r>
              <a:rPr lang="en-US" altLang="zh-CN" sz="1600" spc="300" dirty="0" smtClean="0">
                <a:latin typeface="微软雅黑" panose="020B0503020204020204" pitchFamily="34" charset="-122"/>
                <a:ea typeface="微软雅黑" panose="020B0503020204020204" pitchFamily="34" charset="-122"/>
              </a:rPr>
              <a:t>4.</a:t>
            </a:r>
            <a:r>
              <a:rPr lang="zh-CN" altLang="en-US" sz="1600" spc="300" dirty="0" smtClean="0">
                <a:latin typeface="微软雅黑" panose="020B0503020204020204" pitchFamily="34" charset="-122"/>
                <a:ea typeface="微软雅黑" panose="020B0503020204020204" pitchFamily="34" charset="-122"/>
              </a:rPr>
              <a:t>培养</a:t>
            </a:r>
            <a:r>
              <a:rPr lang="zh-CN" altLang="en-US" sz="1600" spc="300" dirty="0">
                <a:latin typeface="微软雅黑" panose="020B0503020204020204" pitchFamily="34" charset="-122"/>
                <a:ea typeface="微软雅黑" panose="020B0503020204020204" pitchFamily="34" charset="-122"/>
              </a:rPr>
              <a:t>学生良好的职业素养。</a:t>
            </a:r>
          </a:p>
        </p:txBody>
      </p:sp>
      <p:sp>
        <p:nvSpPr>
          <p:cNvPr id="12" name="文本框 11"/>
          <p:cNvSpPr txBox="1"/>
          <p:nvPr/>
        </p:nvSpPr>
        <p:spPr>
          <a:xfrm>
            <a:off x="4698612" y="4642893"/>
            <a:ext cx="2975212" cy="461665"/>
          </a:xfrm>
          <a:prstGeom prst="rect">
            <a:avLst/>
          </a:prstGeom>
          <a:noFill/>
        </p:spPr>
        <p:txBody>
          <a:bodyPr wrap="square" rtlCol="0">
            <a:spAutoFit/>
          </a:bodyPr>
          <a:lstStyle/>
          <a:p>
            <a:pPr algn="ctr"/>
            <a:r>
              <a:rPr lang="zh-CN" altLang="en-US" sz="2400" spc="300" dirty="0" smtClean="0">
                <a:latin typeface="微软雅黑" panose="020B0503020204020204" pitchFamily="34" charset="-122"/>
                <a:ea typeface="微软雅黑" panose="020B0503020204020204" pitchFamily="34" charset="-122"/>
              </a:rPr>
              <a:t>能力培养</a:t>
            </a:r>
            <a:endParaRPr lang="zh-CN" altLang="en-US" sz="2400" spc="300"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3330321" y="5139204"/>
            <a:ext cx="5922345" cy="1077218"/>
          </a:xfrm>
          <a:prstGeom prst="rect">
            <a:avLst/>
          </a:prstGeom>
          <a:noFill/>
        </p:spPr>
        <p:txBody>
          <a:bodyPr wrap="square" rtlCol="0">
            <a:spAutoFit/>
          </a:bodyPr>
          <a:lstStyle/>
          <a:p>
            <a:pPr algn="ctr"/>
            <a:r>
              <a:rPr lang="en-US" altLang="zh-CN" sz="1600" spc="300" dirty="0" smtClean="0">
                <a:latin typeface="微软雅黑" panose="020B0503020204020204" pitchFamily="34" charset="-122"/>
                <a:ea typeface="微软雅黑" panose="020B0503020204020204" pitchFamily="34" charset="-122"/>
              </a:rPr>
              <a:t>1.</a:t>
            </a:r>
            <a:r>
              <a:rPr lang="zh-CN" altLang="en-US" sz="1600" spc="300" dirty="0" smtClean="0">
                <a:latin typeface="微软雅黑" panose="020B0503020204020204" pitchFamily="34" charset="-122"/>
                <a:ea typeface="微软雅黑" panose="020B0503020204020204" pitchFamily="34" charset="-122"/>
              </a:rPr>
              <a:t>掌握</a:t>
            </a:r>
            <a:r>
              <a:rPr lang="zh-CN" altLang="en-US" sz="1600" spc="300" dirty="0">
                <a:latin typeface="微软雅黑" panose="020B0503020204020204" pitchFamily="34" charset="-122"/>
                <a:ea typeface="微软雅黑" panose="020B0503020204020204" pitchFamily="34" charset="-122"/>
              </a:rPr>
              <a:t>显微镜的使用技术</a:t>
            </a:r>
            <a:r>
              <a:rPr lang="zh-CN" altLang="en-US" sz="1600" spc="300" dirty="0" smtClean="0">
                <a:latin typeface="微软雅黑" panose="020B0503020204020204" pitchFamily="34" charset="-122"/>
                <a:ea typeface="微软雅黑" panose="020B0503020204020204" pitchFamily="34" charset="-122"/>
              </a:rPr>
              <a:t>；</a:t>
            </a:r>
            <a:r>
              <a:rPr lang="en-US" altLang="zh-CN" sz="1600" spc="300" dirty="0" smtClean="0">
                <a:latin typeface="微软雅黑" panose="020B0503020204020204" pitchFamily="34" charset="-122"/>
                <a:ea typeface="微软雅黑" panose="020B0503020204020204" pitchFamily="34" charset="-122"/>
              </a:rPr>
              <a:t>2.</a:t>
            </a:r>
            <a:r>
              <a:rPr lang="zh-CN" altLang="en-US" sz="1600" spc="300" dirty="0" smtClean="0">
                <a:latin typeface="微软雅黑" panose="020B0503020204020204" pitchFamily="34" charset="-122"/>
                <a:ea typeface="微软雅黑" panose="020B0503020204020204" pitchFamily="34" charset="-122"/>
              </a:rPr>
              <a:t>掌握</a:t>
            </a:r>
            <a:r>
              <a:rPr lang="zh-CN" altLang="en-US" sz="1600" spc="300" dirty="0">
                <a:latin typeface="微软雅黑" panose="020B0503020204020204" pitchFamily="34" charset="-122"/>
                <a:ea typeface="微软雅黑" panose="020B0503020204020204" pitchFamily="34" charset="-122"/>
              </a:rPr>
              <a:t>植物解剖的基本实验技能</a:t>
            </a:r>
            <a:r>
              <a:rPr lang="zh-CN" altLang="en-US" sz="1600" spc="300" dirty="0" smtClean="0">
                <a:latin typeface="微软雅黑" panose="020B0503020204020204" pitchFamily="34" charset="-122"/>
                <a:ea typeface="微软雅黑" panose="020B0503020204020204" pitchFamily="34" charset="-122"/>
              </a:rPr>
              <a:t>；</a:t>
            </a:r>
            <a:r>
              <a:rPr lang="en-US" altLang="zh-CN" sz="1600" spc="300" dirty="0" smtClean="0">
                <a:latin typeface="微软雅黑" panose="020B0503020204020204" pitchFamily="34" charset="-122"/>
                <a:ea typeface="微软雅黑" panose="020B0503020204020204" pitchFamily="34" charset="-122"/>
              </a:rPr>
              <a:t>3.</a:t>
            </a:r>
            <a:r>
              <a:rPr lang="zh-CN" altLang="en-US" sz="1600" spc="300" dirty="0" smtClean="0">
                <a:latin typeface="微软雅黑" panose="020B0503020204020204" pitchFamily="34" charset="-122"/>
                <a:ea typeface="微软雅黑" panose="020B0503020204020204" pitchFamily="34" charset="-122"/>
              </a:rPr>
              <a:t>了解</a:t>
            </a:r>
            <a:r>
              <a:rPr lang="zh-CN" altLang="en-US" sz="1600" spc="300" dirty="0">
                <a:latin typeface="微软雅黑" panose="020B0503020204020204" pitchFamily="34" charset="-122"/>
                <a:ea typeface="微软雅黑" panose="020B0503020204020204" pitchFamily="34" charset="-122"/>
              </a:rPr>
              <a:t>植物分类和鉴定的方法，能准确识别常见的作物、景观植物和药用植物等</a:t>
            </a:r>
            <a:r>
              <a:rPr lang="zh-CN" altLang="en-US" sz="1600" spc="300" dirty="0" smtClean="0">
                <a:latin typeface="微软雅黑" panose="020B0503020204020204" pitchFamily="34" charset="-122"/>
                <a:ea typeface="微软雅黑" panose="020B0503020204020204" pitchFamily="34" charset="-122"/>
              </a:rPr>
              <a:t>；</a:t>
            </a:r>
            <a:r>
              <a:rPr lang="en-US" altLang="zh-CN" sz="1600" spc="300" dirty="0" smtClean="0">
                <a:latin typeface="微软雅黑" panose="020B0503020204020204" pitchFamily="34" charset="-122"/>
                <a:ea typeface="微软雅黑" panose="020B0503020204020204" pitchFamily="34" charset="-122"/>
              </a:rPr>
              <a:t>4.</a:t>
            </a:r>
            <a:r>
              <a:rPr lang="zh-CN" altLang="en-US" sz="1600" spc="300" dirty="0" smtClean="0">
                <a:latin typeface="微软雅黑" panose="020B0503020204020204" pitchFamily="34" charset="-122"/>
                <a:ea typeface="微软雅黑" panose="020B0503020204020204" pitchFamily="34" charset="-122"/>
              </a:rPr>
              <a:t>掌握</a:t>
            </a:r>
            <a:r>
              <a:rPr lang="zh-CN" altLang="en-US" sz="1600" spc="300" dirty="0">
                <a:latin typeface="微软雅黑" panose="020B0503020204020204" pitchFamily="34" charset="-122"/>
                <a:ea typeface="微软雅黑" panose="020B0503020204020204" pitchFamily="34" charset="-122"/>
              </a:rPr>
              <a:t>植物分类标本的采集与制作方法。</a:t>
            </a:r>
          </a:p>
        </p:txBody>
      </p:sp>
      <p:grpSp>
        <p:nvGrpSpPr>
          <p:cNvPr id="21" name="组合 20"/>
          <p:cNvGrpSpPr/>
          <p:nvPr/>
        </p:nvGrpSpPr>
        <p:grpSpPr>
          <a:xfrm>
            <a:off x="4539981" y="1532454"/>
            <a:ext cx="3065317" cy="2959450"/>
            <a:chOff x="4539981" y="1532454"/>
            <a:chExt cx="3065317" cy="2959450"/>
          </a:xfrm>
        </p:grpSpPr>
        <p:grpSp>
          <p:nvGrpSpPr>
            <p:cNvPr id="20" name="组合 19"/>
            <p:cNvGrpSpPr/>
            <p:nvPr/>
          </p:nvGrpSpPr>
          <p:grpSpPr>
            <a:xfrm>
              <a:off x="4539981" y="1532454"/>
              <a:ext cx="3065317" cy="2959450"/>
              <a:chOff x="4539981" y="1532454"/>
              <a:chExt cx="3065317" cy="2959450"/>
            </a:xfrm>
          </p:grpSpPr>
          <p:grpSp>
            <p:nvGrpSpPr>
              <p:cNvPr id="17" name="组合 16"/>
              <p:cNvGrpSpPr/>
              <p:nvPr/>
            </p:nvGrpSpPr>
            <p:grpSpPr>
              <a:xfrm>
                <a:off x="4539981" y="1532454"/>
                <a:ext cx="1676400" cy="1676400"/>
                <a:chOff x="4539981" y="1532454"/>
                <a:chExt cx="1676400" cy="1676400"/>
              </a:xfrm>
            </p:grpSpPr>
            <p:sp>
              <p:nvSpPr>
                <p:cNvPr id="5" name="椭圆 4"/>
                <p:cNvSpPr/>
                <p:nvPr/>
              </p:nvSpPr>
              <p:spPr>
                <a:xfrm rot="3676779">
                  <a:off x="4539981" y="1532454"/>
                  <a:ext cx="1676400" cy="167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14" name="图形 13"/>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5096790" y="2088873"/>
                  <a:ext cx="562783" cy="563562"/>
                </a:xfrm>
                <a:prstGeom prst="rect">
                  <a:avLst/>
                </a:prstGeom>
              </p:spPr>
            </p:pic>
          </p:grpSp>
          <p:grpSp>
            <p:nvGrpSpPr>
              <p:cNvPr id="18" name="组合 17"/>
              <p:cNvGrpSpPr/>
              <p:nvPr/>
            </p:nvGrpSpPr>
            <p:grpSpPr>
              <a:xfrm>
                <a:off x="5928898" y="1605542"/>
                <a:ext cx="1676400" cy="1676400"/>
                <a:chOff x="5928898" y="1605542"/>
                <a:chExt cx="1676400" cy="1676400"/>
              </a:xfrm>
            </p:grpSpPr>
            <p:sp>
              <p:nvSpPr>
                <p:cNvPr id="4" name="椭圆 3"/>
                <p:cNvSpPr/>
                <p:nvPr/>
              </p:nvSpPr>
              <p:spPr>
                <a:xfrm rot="3676779">
                  <a:off x="5928898" y="1605542"/>
                  <a:ext cx="1676400" cy="16764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pic>
              <p:nvPicPr>
                <p:cNvPr id="15" name="图形 14"/>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6471243" y="2227859"/>
                  <a:ext cx="591710" cy="431767"/>
                </a:xfrm>
                <a:prstGeom prst="rect">
                  <a:avLst/>
                </a:prstGeom>
              </p:spPr>
            </p:pic>
          </p:grpSp>
          <p:grpSp>
            <p:nvGrpSpPr>
              <p:cNvPr id="19" name="组合 18"/>
              <p:cNvGrpSpPr/>
              <p:nvPr/>
            </p:nvGrpSpPr>
            <p:grpSpPr>
              <a:xfrm>
                <a:off x="5243023" y="2815504"/>
                <a:ext cx="1676400" cy="1676400"/>
                <a:chOff x="5243023" y="2815504"/>
                <a:chExt cx="1676400" cy="1676400"/>
              </a:xfrm>
            </p:grpSpPr>
            <p:sp>
              <p:nvSpPr>
                <p:cNvPr id="6" name="椭圆 5"/>
                <p:cNvSpPr/>
                <p:nvPr/>
              </p:nvSpPr>
              <p:spPr>
                <a:xfrm rot="3676779">
                  <a:off x="5243023" y="2815504"/>
                  <a:ext cx="1676400" cy="1676400"/>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16" name="图形 15"/>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5886710" y="3410268"/>
                  <a:ext cx="389027" cy="486873"/>
                </a:xfrm>
                <a:prstGeom prst="rect">
                  <a:avLst/>
                </a:prstGeom>
              </p:spPr>
            </p:pic>
          </p:grpSp>
        </p:grpSp>
        <p:sp>
          <p:nvSpPr>
            <p:cNvPr id="97" name="任意多边形: 形状 96"/>
            <p:cNvSpPr/>
            <p:nvPr/>
          </p:nvSpPr>
          <p:spPr>
            <a:xfrm rot="3676779">
              <a:off x="5676663" y="2160461"/>
              <a:ext cx="789906" cy="493475"/>
            </a:xfrm>
            <a:custGeom>
              <a:avLst/>
              <a:gdLst>
                <a:gd name="connsiteX0" fmla="*/ 0 w 789906"/>
                <a:gd name="connsiteY0" fmla="*/ 2943 h 493475"/>
                <a:gd name="connsiteX1" fmla="*/ 29193 w 789906"/>
                <a:gd name="connsiteY1" fmla="*/ 0 h 493475"/>
                <a:gd name="connsiteX2" fmla="*/ 724242 w 789906"/>
                <a:gd name="connsiteY2" fmla="*/ 369554 h 493475"/>
                <a:gd name="connsiteX3" fmla="*/ 789906 w 789906"/>
                <a:gd name="connsiteY3" fmla="*/ 490532 h 493475"/>
                <a:gd name="connsiteX4" fmla="*/ 760713 w 789906"/>
                <a:gd name="connsiteY4" fmla="*/ 493475 h 493475"/>
                <a:gd name="connsiteX5" fmla="*/ 65664 w 789906"/>
                <a:gd name="connsiteY5" fmla="*/ 123921 h 49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9906" h="493475">
                  <a:moveTo>
                    <a:pt x="0" y="2943"/>
                  </a:moveTo>
                  <a:lnTo>
                    <a:pt x="29193" y="0"/>
                  </a:lnTo>
                  <a:cubicBezTo>
                    <a:pt x="318521" y="0"/>
                    <a:pt x="573611" y="146592"/>
                    <a:pt x="724242" y="369554"/>
                  </a:cubicBezTo>
                  <a:lnTo>
                    <a:pt x="789906" y="490532"/>
                  </a:lnTo>
                  <a:lnTo>
                    <a:pt x="760713" y="493475"/>
                  </a:lnTo>
                  <a:cubicBezTo>
                    <a:pt x="471385" y="493475"/>
                    <a:pt x="216295" y="346883"/>
                    <a:pt x="65664" y="123921"/>
                  </a:cubicBezTo>
                  <a:close/>
                </a:path>
              </a:pathLst>
            </a:cu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8" name="任意多边形: 形状 97"/>
            <p:cNvSpPr/>
            <p:nvPr/>
          </p:nvSpPr>
          <p:spPr>
            <a:xfrm rot="3676779">
              <a:off x="5614664" y="2610728"/>
              <a:ext cx="213360" cy="802904"/>
            </a:xfrm>
            <a:custGeom>
              <a:avLst/>
              <a:gdLst>
                <a:gd name="connsiteX0" fmla="*/ 106680 w 213360"/>
                <a:gd name="connsiteY0" fmla="*/ 0 h 802904"/>
                <a:gd name="connsiteX1" fmla="*/ 147490 w 213360"/>
                <a:gd name="connsiteY1" fmla="*/ 75187 h 802904"/>
                <a:gd name="connsiteX2" fmla="*/ 213360 w 213360"/>
                <a:gd name="connsiteY2" fmla="*/ 401452 h 802904"/>
                <a:gd name="connsiteX3" fmla="*/ 147490 w 213360"/>
                <a:gd name="connsiteY3" fmla="*/ 727717 h 802904"/>
                <a:gd name="connsiteX4" fmla="*/ 106680 w 213360"/>
                <a:gd name="connsiteY4" fmla="*/ 802904 h 802904"/>
                <a:gd name="connsiteX5" fmla="*/ 65870 w 213360"/>
                <a:gd name="connsiteY5" fmla="*/ 727717 h 802904"/>
                <a:gd name="connsiteX6" fmla="*/ 0 w 213360"/>
                <a:gd name="connsiteY6" fmla="*/ 401452 h 802904"/>
                <a:gd name="connsiteX7" fmla="*/ 65870 w 213360"/>
                <a:gd name="connsiteY7" fmla="*/ 75187 h 80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360" h="802904">
                  <a:moveTo>
                    <a:pt x="106680" y="0"/>
                  </a:moveTo>
                  <a:lnTo>
                    <a:pt x="147490" y="75187"/>
                  </a:lnTo>
                  <a:cubicBezTo>
                    <a:pt x="189906" y="175468"/>
                    <a:pt x="213360" y="285721"/>
                    <a:pt x="213360" y="401452"/>
                  </a:cubicBezTo>
                  <a:cubicBezTo>
                    <a:pt x="213360" y="517183"/>
                    <a:pt x="189905" y="627436"/>
                    <a:pt x="147490" y="727717"/>
                  </a:cubicBezTo>
                  <a:lnTo>
                    <a:pt x="106680" y="802904"/>
                  </a:lnTo>
                  <a:lnTo>
                    <a:pt x="65870" y="727717"/>
                  </a:lnTo>
                  <a:cubicBezTo>
                    <a:pt x="23454" y="627436"/>
                    <a:pt x="0" y="517183"/>
                    <a:pt x="0" y="401452"/>
                  </a:cubicBezTo>
                  <a:cubicBezTo>
                    <a:pt x="0" y="285721"/>
                    <a:pt x="23454" y="175468"/>
                    <a:pt x="65870" y="75187"/>
                  </a:cubicBezTo>
                  <a:close/>
                </a:path>
              </a:pathLst>
            </a:cu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9" name="任意多边形: 形状 98"/>
            <p:cNvSpPr/>
            <p:nvPr/>
          </p:nvSpPr>
          <p:spPr>
            <a:xfrm rot="3676779">
              <a:off x="6032376" y="2801988"/>
              <a:ext cx="791458" cy="493475"/>
            </a:xfrm>
            <a:custGeom>
              <a:avLst/>
              <a:gdLst>
                <a:gd name="connsiteX0" fmla="*/ 66440 w 791458"/>
                <a:gd name="connsiteY0" fmla="*/ 369554 h 493475"/>
                <a:gd name="connsiteX1" fmla="*/ 761489 w 791458"/>
                <a:gd name="connsiteY1" fmla="*/ 0 h 493475"/>
                <a:gd name="connsiteX2" fmla="*/ 791458 w 791458"/>
                <a:gd name="connsiteY2" fmla="*/ 1513 h 493475"/>
                <a:gd name="connsiteX3" fmla="*/ 725017 w 791458"/>
                <a:gd name="connsiteY3" fmla="*/ 123921 h 493475"/>
                <a:gd name="connsiteX4" fmla="*/ 29969 w 791458"/>
                <a:gd name="connsiteY4" fmla="*/ 493475 h 493475"/>
                <a:gd name="connsiteX5" fmla="*/ 0 w 791458"/>
                <a:gd name="connsiteY5" fmla="*/ 491962 h 49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1458" h="493475">
                  <a:moveTo>
                    <a:pt x="66440" y="369554"/>
                  </a:moveTo>
                  <a:cubicBezTo>
                    <a:pt x="217071" y="146592"/>
                    <a:pt x="472161" y="0"/>
                    <a:pt x="761489" y="0"/>
                  </a:cubicBezTo>
                  <a:lnTo>
                    <a:pt x="791458" y="1513"/>
                  </a:lnTo>
                  <a:lnTo>
                    <a:pt x="725017" y="123921"/>
                  </a:lnTo>
                  <a:cubicBezTo>
                    <a:pt x="574387" y="346884"/>
                    <a:pt x="319297" y="493475"/>
                    <a:pt x="29969" y="493475"/>
                  </a:cubicBezTo>
                  <a:lnTo>
                    <a:pt x="0" y="491962"/>
                  </a:lnTo>
                  <a:close/>
                </a:path>
              </a:pathLst>
            </a:cu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Tree>
    <p:extLst>
      <p:ext uri="{BB962C8B-B14F-4D97-AF65-F5344CB8AC3E}">
        <p14:creationId xmlns:p14="http://schemas.microsoft.com/office/powerpoint/2010/main" val="481363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828419" y="2992169"/>
            <a:ext cx="5453934" cy="769441"/>
          </a:xfrm>
          <a:prstGeom prst="rect">
            <a:avLst/>
          </a:prstGeom>
          <a:noFill/>
        </p:spPr>
        <p:txBody>
          <a:bodyPr wrap="square" rtlCol="0">
            <a:spAutoFit/>
          </a:bodyPr>
          <a:lstStyle/>
          <a:p>
            <a:pPr algn="ctr"/>
            <a:r>
              <a:rPr lang="zh-CN" altLang="en-US" sz="4400" spc="600" dirty="0" smtClean="0">
                <a:latin typeface="华文新魏" pitchFamily="2" charset="-122"/>
                <a:ea typeface="华文新魏" pitchFamily="2" charset="-122"/>
              </a:rPr>
              <a:t>三、建设思路</a:t>
            </a:r>
            <a:endParaRPr lang="zh-CN" altLang="en-US" sz="4400" spc="600" dirty="0">
              <a:latin typeface="华文新魏" pitchFamily="2" charset="-122"/>
              <a:ea typeface="华文新魏" pitchFamily="2" charset="-122"/>
            </a:endParaRPr>
          </a:p>
        </p:txBody>
      </p:sp>
    </p:spTree>
    <p:extLst>
      <p:ext uri="{BB962C8B-B14F-4D97-AF65-F5344CB8AC3E}">
        <p14:creationId xmlns:p14="http://schemas.microsoft.com/office/powerpoint/2010/main" val="1163781013"/>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55449" y="167631"/>
            <a:ext cx="4899792" cy="600164"/>
          </a:xfrm>
          <a:prstGeom prst="rect">
            <a:avLst/>
          </a:prstGeom>
          <a:noFill/>
        </p:spPr>
        <p:txBody>
          <a:bodyPr wrap="square" rtlCol="0">
            <a:spAutoFit/>
          </a:bodyPr>
          <a:lstStyle/>
          <a:p>
            <a:r>
              <a:rPr lang="zh-CN" altLang="en-US" sz="3300" spc="300" dirty="0" smtClean="0">
                <a:latin typeface="华文新魏" pitchFamily="2" charset="-122"/>
                <a:ea typeface="华文新魏" pitchFamily="2" charset="-122"/>
              </a:rPr>
              <a:t>三、建设思路</a:t>
            </a:r>
            <a:endParaRPr lang="zh-CN" altLang="en-US" sz="3300" spc="300" dirty="0">
              <a:latin typeface="华文新魏" pitchFamily="2" charset="-122"/>
              <a:ea typeface="华文新魏" pitchFamily="2" charset="-122"/>
            </a:endParaRPr>
          </a:p>
        </p:txBody>
      </p:sp>
      <p:grpSp>
        <p:nvGrpSpPr>
          <p:cNvPr id="9" name="组合 8"/>
          <p:cNvGrpSpPr/>
          <p:nvPr/>
        </p:nvGrpSpPr>
        <p:grpSpPr>
          <a:xfrm>
            <a:off x="870834" y="3032760"/>
            <a:ext cx="2126775" cy="792480"/>
            <a:chOff x="870834" y="3032760"/>
            <a:chExt cx="2126775" cy="792480"/>
          </a:xfrm>
        </p:grpSpPr>
        <p:sp>
          <p:nvSpPr>
            <p:cNvPr id="4" name="矩形: 圆角 3"/>
            <p:cNvSpPr/>
            <p:nvPr/>
          </p:nvSpPr>
          <p:spPr>
            <a:xfrm>
              <a:off x="913141" y="3032760"/>
              <a:ext cx="2042160" cy="79248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文本框 7"/>
            <p:cNvSpPr txBox="1"/>
            <p:nvPr/>
          </p:nvSpPr>
          <p:spPr>
            <a:xfrm>
              <a:off x="870834" y="3117354"/>
              <a:ext cx="2126775" cy="707886"/>
            </a:xfrm>
            <a:prstGeom prst="rect">
              <a:avLst/>
            </a:prstGeom>
            <a:noFill/>
          </p:spPr>
          <p:txBody>
            <a:bodyPr wrap="square" rtlCol="0">
              <a:spAutoFit/>
            </a:bodyPr>
            <a:lstStyle/>
            <a:p>
              <a:pPr algn="ctr"/>
              <a:r>
                <a:rPr lang="zh-CN" altLang="en-US" sz="2000" spc="300" dirty="0">
                  <a:latin typeface="微软雅黑" panose="020B0503020204020204" pitchFamily="34" charset="-122"/>
                  <a:ea typeface="微软雅黑" panose="020B0503020204020204" pitchFamily="34" charset="-122"/>
                </a:rPr>
                <a:t>培育“课程思政”新理念</a:t>
              </a:r>
            </a:p>
          </p:txBody>
        </p:sp>
      </p:grpSp>
      <p:grpSp>
        <p:nvGrpSpPr>
          <p:cNvPr id="11" name="组合 10"/>
          <p:cNvGrpSpPr/>
          <p:nvPr/>
        </p:nvGrpSpPr>
        <p:grpSpPr>
          <a:xfrm>
            <a:off x="3614033" y="3032760"/>
            <a:ext cx="2126775" cy="792480"/>
            <a:chOff x="870833" y="3032760"/>
            <a:chExt cx="2126775" cy="792480"/>
          </a:xfrm>
        </p:grpSpPr>
        <p:sp>
          <p:nvSpPr>
            <p:cNvPr id="12" name="矩形: 圆角 11"/>
            <p:cNvSpPr/>
            <p:nvPr/>
          </p:nvSpPr>
          <p:spPr>
            <a:xfrm>
              <a:off x="913141" y="3032760"/>
              <a:ext cx="2042160" cy="792480"/>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文本框 12"/>
            <p:cNvSpPr txBox="1"/>
            <p:nvPr/>
          </p:nvSpPr>
          <p:spPr>
            <a:xfrm>
              <a:off x="870833" y="3117354"/>
              <a:ext cx="2126775" cy="707886"/>
            </a:xfrm>
            <a:prstGeom prst="rect">
              <a:avLst/>
            </a:prstGeom>
            <a:noFill/>
          </p:spPr>
          <p:txBody>
            <a:bodyPr wrap="square" rtlCol="0">
              <a:spAutoFit/>
            </a:bodyPr>
            <a:lstStyle/>
            <a:p>
              <a:pPr algn="ctr"/>
              <a:r>
                <a:rPr lang="zh-CN" altLang="en-US" sz="2000" spc="300" dirty="0" smtClean="0">
                  <a:latin typeface="微软雅黑" panose="020B0503020204020204" pitchFamily="34" charset="-122"/>
                  <a:ea typeface="微软雅黑" panose="020B0503020204020204" pitchFamily="34" charset="-122"/>
                </a:rPr>
                <a:t>思政元素有机融入</a:t>
              </a:r>
              <a:endParaRPr lang="zh-CN" altLang="en-US" sz="2000" spc="300" dirty="0">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357234" y="3032760"/>
            <a:ext cx="2126775" cy="792480"/>
            <a:chOff x="870834" y="3032760"/>
            <a:chExt cx="2126775" cy="792480"/>
          </a:xfrm>
        </p:grpSpPr>
        <p:sp>
          <p:nvSpPr>
            <p:cNvPr id="16" name="矩形: 圆角 15"/>
            <p:cNvSpPr/>
            <p:nvPr/>
          </p:nvSpPr>
          <p:spPr>
            <a:xfrm>
              <a:off x="913141" y="3032760"/>
              <a:ext cx="2042160" cy="79248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文本框 16"/>
            <p:cNvSpPr txBox="1"/>
            <p:nvPr/>
          </p:nvSpPr>
          <p:spPr>
            <a:xfrm>
              <a:off x="870834" y="3198168"/>
              <a:ext cx="2126775" cy="400110"/>
            </a:xfrm>
            <a:prstGeom prst="rect">
              <a:avLst/>
            </a:prstGeom>
            <a:noFill/>
          </p:spPr>
          <p:txBody>
            <a:bodyPr wrap="square" rtlCol="0">
              <a:spAutoFit/>
            </a:bodyPr>
            <a:lstStyle/>
            <a:p>
              <a:pPr algn="ctr"/>
              <a:r>
                <a:rPr lang="zh-CN" altLang="en-US" sz="2000" spc="300" dirty="0" smtClean="0">
                  <a:latin typeface="微软雅黑" panose="020B0503020204020204" pitchFamily="34" charset="-122"/>
                  <a:ea typeface="微软雅黑" panose="020B0503020204020204" pitchFamily="34" charset="-122"/>
                </a:rPr>
                <a:t>提高教学</a:t>
              </a:r>
              <a:r>
                <a:rPr lang="zh-CN" altLang="en-US" sz="2000" spc="300" dirty="0">
                  <a:latin typeface="微软雅黑" panose="020B0503020204020204" pitchFamily="34" charset="-122"/>
                  <a:ea typeface="微软雅黑" panose="020B0503020204020204" pitchFamily="34" charset="-122"/>
                </a:rPr>
                <a:t>艺术</a:t>
              </a:r>
            </a:p>
          </p:txBody>
        </p:sp>
      </p:grpSp>
      <p:grpSp>
        <p:nvGrpSpPr>
          <p:cNvPr id="23" name="组合 22"/>
          <p:cNvGrpSpPr/>
          <p:nvPr/>
        </p:nvGrpSpPr>
        <p:grpSpPr>
          <a:xfrm>
            <a:off x="2045108" y="2445723"/>
            <a:ext cx="7391401" cy="2025654"/>
            <a:chOff x="2045108" y="2403425"/>
            <a:chExt cx="7391401" cy="2025654"/>
          </a:xfrm>
        </p:grpSpPr>
        <p:sp>
          <p:nvSpPr>
            <p:cNvPr id="10" name="弧形 9"/>
            <p:cNvSpPr/>
            <p:nvPr/>
          </p:nvSpPr>
          <p:spPr>
            <a:xfrm rot="17699887">
              <a:off x="2045108" y="2403425"/>
              <a:ext cx="1905000" cy="1905000"/>
            </a:xfrm>
            <a:prstGeom prst="arc">
              <a:avLst>
                <a:gd name="adj1" fmla="val 16200000"/>
                <a:gd name="adj2" fmla="val 1851571"/>
              </a:avLst>
            </a:prstGeom>
            <a:ln>
              <a:solidFill>
                <a:schemeClr val="tx1">
                  <a:lumMod val="50000"/>
                  <a:lumOff val="50000"/>
                </a:schemeClr>
              </a:solidFill>
              <a:prstDash val="lg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弧形 13"/>
            <p:cNvSpPr/>
            <p:nvPr/>
          </p:nvSpPr>
          <p:spPr>
            <a:xfrm rot="3900113" flipV="1">
              <a:off x="4788308" y="2524079"/>
              <a:ext cx="1905000" cy="1905000"/>
            </a:xfrm>
            <a:prstGeom prst="arc">
              <a:avLst>
                <a:gd name="adj1" fmla="val 16200000"/>
                <a:gd name="adj2" fmla="val 1851571"/>
              </a:avLst>
            </a:prstGeom>
            <a:ln>
              <a:solidFill>
                <a:schemeClr val="tx1">
                  <a:lumMod val="50000"/>
                  <a:lumOff val="50000"/>
                </a:schemeClr>
              </a:solidFill>
              <a:prstDash val="lg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弧形 17"/>
            <p:cNvSpPr/>
            <p:nvPr/>
          </p:nvSpPr>
          <p:spPr>
            <a:xfrm rot="17699887">
              <a:off x="7531509" y="2434202"/>
              <a:ext cx="1905000" cy="1905000"/>
            </a:xfrm>
            <a:prstGeom prst="arc">
              <a:avLst>
                <a:gd name="adj1" fmla="val 16200000"/>
                <a:gd name="adj2" fmla="val 1851571"/>
              </a:avLst>
            </a:prstGeom>
            <a:ln>
              <a:solidFill>
                <a:schemeClr val="tx1">
                  <a:lumMod val="50000"/>
                  <a:lumOff val="50000"/>
                </a:schemeClr>
              </a:solidFill>
              <a:prstDash val="lg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9" name="组合 18"/>
          <p:cNvGrpSpPr/>
          <p:nvPr/>
        </p:nvGrpSpPr>
        <p:grpSpPr>
          <a:xfrm>
            <a:off x="9100434" y="3032760"/>
            <a:ext cx="2126775" cy="792480"/>
            <a:chOff x="870834" y="3032760"/>
            <a:chExt cx="2126775" cy="792480"/>
          </a:xfrm>
        </p:grpSpPr>
        <p:sp>
          <p:nvSpPr>
            <p:cNvPr id="20" name="矩形: 圆角 19"/>
            <p:cNvSpPr/>
            <p:nvPr/>
          </p:nvSpPr>
          <p:spPr>
            <a:xfrm>
              <a:off x="913141" y="3032760"/>
              <a:ext cx="2042160" cy="792480"/>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文本框 20"/>
            <p:cNvSpPr txBox="1"/>
            <p:nvPr/>
          </p:nvSpPr>
          <p:spPr>
            <a:xfrm>
              <a:off x="870834" y="3198168"/>
              <a:ext cx="2126775" cy="400110"/>
            </a:xfrm>
            <a:prstGeom prst="rect">
              <a:avLst/>
            </a:prstGeom>
            <a:noFill/>
          </p:spPr>
          <p:txBody>
            <a:bodyPr wrap="square" rtlCol="0">
              <a:spAutoFit/>
            </a:bodyPr>
            <a:lstStyle/>
            <a:p>
              <a:pPr algn="ctr"/>
              <a:r>
                <a:rPr lang="zh-CN" altLang="en-US" sz="2000" spc="300" dirty="0" smtClean="0">
                  <a:latin typeface="微软雅黑" panose="020B0503020204020204" pitchFamily="34" charset="-122"/>
                  <a:ea typeface="微软雅黑" panose="020B0503020204020204" pitchFamily="34" charset="-122"/>
                </a:rPr>
                <a:t>打造教学团队</a:t>
              </a:r>
              <a:endParaRPr lang="zh-CN" altLang="en-US" sz="2000" spc="300" dirty="0">
                <a:latin typeface="微软雅黑" panose="020B0503020204020204" pitchFamily="34" charset="-122"/>
                <a:ea typeface="微软雅黑" panose="020B0503020204020204" pitchFamily="34" charset="-122"/>
              </a:endParaRPr>
            </a:p>
          </p:txBody>
        </p:sp>
      </p:grpSp>
      <p:sp>
        <p:nvSpPr>
          <p:cNvPr id="24" name="文本框 23"/>
          <p:cNvSpPr txBox="1"/>
          <p:nvPr/>
        </p:nvSpPr>
        <p:spPr>
          <a:xfrm>
            <a:off x="325315" y="4194100"/>
            <a:ext cx="3182816" cy="1077218"/>
          </a:xfrm>
          <a:prstGeom prst="rect">
            <a:avLst/>
          </a:prstGeom>
          <a:noFill/>
        </p:spPr>
        <p:txBody>
          <a:bodyPr wrap="square" rtlCol="0">
            <a:spAutoFit/>
          </a:bodyPr>
          <a:lstStyle/>
          <a:p>
            <a:pPr algn="ctr"/>
            <a:r>
              <a:rPr lang="zh-CN" altLang="en-US" sz="1600" spc="300" dirty="0" smtClean="0">
                <a:latin typeface="微软雅黑" panose="020B0503020204020204" pitchFamily="34" charset="-122"/>
                <a:ea typeface="微软雅黑" panose="020B0503020204020204" pitchFamily="34" charset="-122"/>
              </a:rPr>
              <a:t>明确教学</a:t>
            </a:r>
            <a:r>
              <a:rPr lang="zh-CN" altLang="en-US" sz="1600" spc="300" dirty="0">
                <a:latin typeface="微软雅黑" panose="020B0503020204020204" pitchFamily="34" charset="-122"/>
                <a:ea typeface="微软雅黑" panose="020B0503020204020204" pitchFamily="34" charset="-122"/>
              </a:rPr>
              <a:t>目标，改变过去专业课只注重“授业、解惑”而忽视“传道”的局面，坚持教书和育人相统一</a:t>
            </a:r>
          </a:p>
        </p:txBody>
      </p:sp>
      <p:sp>
        <p:nvSpPr>
          <p:cNvPr id="27" name="文本框 26"/>
          <p:cNvSpPr txBox="1"/>
          <p:nvPr/>
        </p:nvSpPr>
        <p:spPr>
          <a:xfrm>
            <a:off x="3361346" y="1869633"/>
            <a:ext cx="2995888" cy="830997"/>
          </a:xfrm>
          <a:prstGeom prst="rect">
            <a:avLst/>
          </a:prstGeom>
          <a:noFill/>
        </p:spPr>
        <p:txBody>
          <a:bodyPr wrap="square" rtlCol="0">
            <a:spAutoFit/>
          </a:bodyPr>
          <a:lstStyle/>
          <a:p>
            <a:pPr algn="ctr"/>
            <a:r>
              <a:rPr lang="zh-CN" altLang="en-US" sz="1600" spc="300" dirty="0">
                <a:latin typeface="微软雅黑" panose="020B0503020204020204" pitchFamily="34" charset="-122"/>
                <a:ea typeface="微软雅黑" panose="020B0503020204020204" pitchFamily="34" charset="-122"/>
              </a:rPr>
              <a:t>选</a:t>
            </a:r>
            <a:r>
              <a:rPr lang="zh-CN" altLang="en-US" sz="1600" spc="300" dirty="0" smtClean="0">
                <a:latin typeface="微软雅黑" panose="020B0503020204020204" pitchFamily="34" charset="-122"/>
                <a:ea typeface="微软雅黑" panose="020B0503020204020204" pitchFamily="34" charset="-122"/>
              </a:rPr>
              <a:t>准教学内容切入点，实现思</a:t>
            </a:r>
            <a:r>
              <a:rPr lang="zh-CN" altLang="en-US" sz="1600" spc="300" dirty="0">
                <a:latin typeface="微软雅黑" panose="020B0503020204020204" pitchFamily="34" charset="-122"/>
                <a:ea typeface="微软雅黑" panose="020B0503020204020204" pitchFamily="34" charset="-122"/>
              </a:rPr>
              <a:t>政元素</a:t>
            </a:r>
            <a:r>
              <a:rPr lang="zh-CN" altLang="en-US" sz="1600" spc="300" dirty="0" smtClean="0">
                <a:latin typeface="微软雅黑" panose="020B0503020204020204" pitchFamily="34" charset="-122"/>
                <a:ea typeface="微软雅黑" panose="020B0503020204020204" pitchFamily="34" charset="-122"/>
              </a:rPr>
              <a:t>有机自然融入</a:t>
            </a:r>
            <a:r>
              <a:rPr lang="zh-CN" altLang="en-US" sz="1600" spc="300" dirty="0">
                <a:latin typeface="微软雅黑" panose="020B0503020204020204" pitchFamily="34" charset="-122"/>
                <a:ea typeface="微软雅黑" panose="020B0503020204020204" pitchFamily="34" charset="-122"/>
              </a:rPr>
              <a:t>到专业教学</a:t>
            </a:r>
            <a:r>
              <a:rPr lang="zh-CN" altLang="en-US" sz="1600" spc="300" dirty="0" smtClean="0">
                <a:latin typeface="微软雅黑" panose="020B0503020204020204" pitchFamily="34" charset="-122"/>
                <a:ea typeface="微软雅黑" panose="020B0503020204020204" pitchFamily="34" charset="-122"/>
              </a:rPr>
              <a:t>中</a:t>
            </a:r>
            <a:endParaRPr lang="zh-CN" altLang="en-US" sz="1600" spc="3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5968397" y="4334983"/>
            <a:ext cx="2995888" cy="1569660"/>
          </a:xfrm>
          <a:prstGeom prst="rect">
            <a:avLst/>
          </a:prstGeom>
          <a:noFill/>
        </p:spPr>
        <p:txBody>
          <a:bodyPr wrap="square" rtlCol="0">
            <a:spAutoFit/>
          </a:bodyPr>
          <a:lstStyle/>
          <a:p>
            <a:pPr algn="ctr"/>
            <a:r>
              <a:rPr lang="zh-CN" altLang="en-US" sz="1600" spc="300" dirty="0">
                <a:latin typeface="微软雅黑" panose="020B0503020204020204" pitchFamily="34" charset="-122"/>
                <a:ea typeface="微软雅黑" panose="020B0503020204020204" pitchFamily="34" charset="-122"/>
              </a:rPr>
              <a:t>增强“课程思政”的说服力、亲和力和有效性</a:t>
            </a:r>
            <a:r>
              <a:rPr lang="zh-CN" altLang="en-US" sz="1600" spc="300" dirty="0" smtClean="0">
                <a:latin typeface="微软雅黑" panose="020B0503020204020204" pitchFamily="34" charset="-122"/>
                <a:ea typeface="微软雅黑" panose="020B0503020204020204" pitchFamily="34" charset="-122"/>
              </a:rPr>
              <a:t>，采用</a:t>
            </a:r>
            <a:r>
              <a:rPr lang="zh-CN" altLang="en-US" sz="1600" spc="300" dirty="0">
                <a:latin typeface="微软雅黑" panose="020B0503020204020204" pitchFamily="34" charset="-122"/>
                <a:ea typeface="微软雅黑" panose="020B0503020204020204" pitchFamily="34" charset="-122"/>
              </a:rPr>
              <a:t>线上线下相结合的混合式教学方法，提高学生的主动性和参与性，强化德育元素的浸润作用</a:t>
            </a:r>
          </a:p>
        </p:txBody>
      </p:sp>
      <p:sp>
        <p:nvSpPr>
          <p:cNvPr id="29" name="文本框 28"/>
          <p:cNvSpPr txBox="1"/>
          <p:nvPr/>
        </p:nvSpPr>
        <p:spPr>
          <a:xfrm>
            <a:off x="8964285" y="1384431"/>
            <a:ext cx="2995888" cy="1323439"/>
          </a:xfrm>
          <a:prstGeom prst="rect">
            <a:avLst/>
          </a:prstGeom>
          <a:noFill/>
        </p:spPr>
        <p:txBody>
          <a:bodyPr wrap="square" rtlCol="0">
            <a:spAutoFit/>
          </a:bodyPr>
          <a:lstStyle/>
          <a:p>
            <a:pPr algn="ctr"/>
            <a:r>
              <a:rPr lang="zh-CN" altLang="en-US" sz="1600" spc="300" dirty="0" smtClean="0">
                <a:latin typeface="微软雅黑" panose="020B0503020204020204" pitchFamily="34" charset="-122"/>
                <a:ea typeface="微软雅黑" panose="020B0503020204020204" pitchFamily="34" charset="-122"/>
              </a:rPr>
              <a:t>团队</a:t>
            </a:r>
            <a:r>
              <a:rPr lang="zh-CN" altLang="en-US" sz="1600" spc="300" dirty="0">
                <a:latin typeface="微软雅黑" panose="020B0503020204020204" pitchFamily="34" charset="-122"/>
                <a:ea typeface="微软雅黑" panose="020B0503020204020204" pitchFamily="34" charset="-122"/>
              </a:rPr>
              <a:t>由专业课教师与思政课教师共同组成，共同挖掘思政元素参与建设，提升专业课教师的思想政治素养和思想政治教育能力。</a:t>
            </a:r>
          </a:p>
        </p:txBody>
      </p:sp>
    </p:spTree>
    <p:extLst>
      <p:ext uri="{BB962C8B-B14F-4D97-AF65-F5344CB8AC3E}">
        <p14:creationId xmlns:p14="http://schemas.microsoft.com/office/powerpoint/2010/main" val="193655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828419" y="2992169"/>
            <a:ext cx="5453934" cy="769441"/>
          </a:xfrm>
          <a:prstGeom prst="rect">
            <a:avLst/>
          </a:prstGeom>
          <a:noFill/>
        </p:spPr>
        <p:txBody>
          <a:bodyPr wrap="square" rtlCol="0">
            <a:spAutoFit/>
          </a:bodyPr>
          <a:lstStyle/>
          <a:p>
            <a:pPr algn="ctr"/>
            <a:r>
              <a:rPr lang="zh-CN" altLang="en-US" sz="4400" spc="600" dirty="0">
                <a:latin typeface="华文新魏" pitchFamily="2" charset="-122"/>
                <a:ea typeface="华文新魏" pitchFamily="2" charset="-122"/>
              </a:rPr>
              <a:t>四</a:t>
            </a:r>
            <a:r>
              <a:rPr lang="zh-CN" altLang="en-US" sz="4400" spc="600" dirty="0" smtClean="0">
                <a:latin typeface="华文新魏" pitchFamily="2" charset="-122"/>
                <a:ea typeface="华文新魏" pitchFamily="2" charset="-122"/>
              </a:rPr>
              <a:t>、课程设计</a:t>
            </a:r>
            <a:endParaRPr lang="zh-CN" altLang="en-US" sz="4400" spc="600" dirty="0">
              <a:latin typeface="华文新魏" pitchFamily="2" charset="-122"/>
              <a:ea typeface="华文新魏" pitchFamily="2" charset="-122"/>
            </a:endParaRPr>
          </a:p>
        </p:txBody>
      </p:sp>
    </p:spTree>
    <p:extLst>
      <p:ext uri="{BB962C8B-B14F-4D97-AF65-F5344CB8AC3E}">
        <p14:creationId xmlns:p14="http://schemas.microsoft.com/office/powerpoint/2010/main" val="775084431"/>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4165049" y="1395050"/>
            <a:ext cx="3844380" cy="523220"/>
          </a:xfrm>
          <a:prstGeom prst="rect">
            <a:avLst/>
          </a:prstGeom>
          <a:noFill/>
        </p:spPr>
        <p:txBody>
          <a:bodyPr wrap="square" rtlCol="0">
            <a:spAutoFit/>
          </a:bodyPr>
          <a:lstStyle/>
          <a:p>
            <a:pPr algn="ctr"/>
            <a:r>
              <a:rPr lang="zh-CN" altLang="en-US" sz="2800" spc="300" dirty="0" smtClean="0">
                <a:latin typeface="微软雅黑" panose="020B0503020204020204" pitchFamily="34" charset="-122"/>
                <a:ea typeface="微软雅黑" panose="020B0503020204020204" pitchFamily="34" charset="-122"/>
              </a:rPr>
              <a:t>课程设计总体思路</a:t>
            </a:r>
            <a:endParaRPr lang="zh-CN" altLang="en-US" sz="2800" spc="3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955449" y="167631"/>
            <a:ext cx="4899792" cy="600164"/>
          </a:xfrm>
          <a:prstGeom prst="rect">
            <a:avLst/>
          </a:prstGeom>
          <a:noFill/>
        </p:spPr>
        <p:txBody>
          <a:bodyPr wrap="square" rtlCol="0">
            <a:spAutoFit/>
          </a:bodyPr>
          <a:lstStyle/>
          <a:p>
            <a:r>
              <a:rPr lang="zh-CN" altLang="en-US" sz="3300" spc="300" dirty="0" smtClean="0">
                <a:latin typeface="华文新魏" pitchFamily="2" charset="-122"/>
                <a:ea typeface="华文新魏" pitchFamily="2" charset="-122"/>
              </a:rPr>
              <a:t>四、课程设计</a:t>
            </a:r>
            <a:endParaRPr lang="zh-CN" altLang="en-US" sz="3300" spc="300" dirty="0">
              <a:latin typeface="华文新魏" pitchFamily="2" charset="-122"/>
              <a:ea typeface="华文新魏" pitchFamily="2" charset="-122"/>
            </a:endParaRPr>
          </a:p>
        </p:txBody>
      </p:sp>
      <p:grpSp>
        <p:nvGrpSpPr>
          <p:cNvPr id="25" name="组合 24"/>
          <p:cNvGrpSpPr/>
          <p:nvPr/>
        </p:nvGrpSpPr>
        <p:grpSpPr>
          <a:xfrm>
            <a:off x="2623726" y="2516567"/>
            <a:ext cx="1299949" cy="1299949"/>
            <a:chOff x="709684" y="2129050"/>
            <a:chExt cx="1299949" cy="1299949"/>
          </a:xfrm>
        </p:grpSpPr>
        <p:sp>
          <p:nvSpPr>
            <p:cNvPr id="26" name="椭圆 25"/>
            <p:cNvSpPr/>
            <p:nvPr/>
          </p:nvSpPr>
          <p:spPr>
            <a:xfrm>
              <a:off x="709684" y="2129050"/>
              <a:ext cx="1299949" cy="1299949"/>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27" name="图形 7"/>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1127874" y="2500336"/>
              <a:ext cx="463569" cy="557377"/>
            </a:xfrm>
            <a:prstGeom prst="rect">
              <a:avLst/>
            </a:prstGeom>
          </p:spPr>
        </p:pic>
      </p:grpSp>
      <p:sp>
        <p:nvSpPr>
          <p:cNvPr id="28" name="文本框 18"/>
          <p:cNvSpPr txBox="1"/>
          <p:nvPr/>
        </p:nvSpPr>
        <p:spPr>
          <a:xfrm>
            <a:off x="2204910" y="4078889"/>
            <a:ext cx="2137581" cy="461665"/>
          </a:xfrm>
          <a:prstGeom prst="rect">
            <a:avLst/>
          </a:prstGeom>
          <a:noFill/>
        </p:spPr>
        <p:txBody>
          <a:bodyPr wrap="square" rtlCol="0">
            <a:spAutoFit/>
          </a:bodyPr>
          <a:lstStyle/>
          <a:p>
            <a:pPr algn="ctr"/>
            <a:r>
              <a:rPr lang="zh-CN" altLang="en-US" sz="2400" spc="300" dirty="0" smtClean="0">
                <a:latin typeface="微软雅黑" panose="020B0503020204020204" pitchFamily="34" charset="-122"/>
                <a:ea typeface="微软雅黑" panose="020B0503020204020204" pitchFamily="34" charset="-122"/>
              </a:rPr>
              <a:t>精选内容</a:t>
            </a:r>
            <a:endParaRPr lang="zh-CN" altLang="en-US" sz="2400" spc="300" dirty="0">
              <a:latin typeface="微软雅黑" panose="020B0503020204020204" pitchFamily="34" charset="-122"/>
              <a:ea typeface="微软雅黑" panose="020B0503020204020204" pitchFamily="34" charset="-122"/>
            </a:endParaRPr>
          </a:p>
        </p:txBody>
      </p:sp>
      <p:grpSp>
        <p:nvGrpSpPr>
          <p:cNvPr id="30" name="组合 29"/>
          <p:cNvGrpSpPr/>
          <p:nvPr/>
        </p:nvGrpSpPr>
        <p:grpSpPr>
          <a:xfrm>
            <a:off x="5366926" y="2516567"/>
            <a:ext cx="1299949" cy="1299949"/>
            <a:chOff x="4066977" y="2007130"/>
            <a:chExt cx="1299949" cy="1299949"/>
          </a:xfrm>
        </p:grpSpPr>
        <p:pic>
          <p:nvPicPr>
            <p:cNvPr id="31" name="图形 13"/>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4494025" y="2338214"/>
              <a:ext cx="445852" cy="557993"/>
            </a:xfrm>
            <a:prstGeom prst="rect">
              <a:avLst/>
            </a:prstGeom>
          </p:spPr>
        </p:pic>
        <p:sp>
          <p:nvSpPr>
            <p:cNvPr id="32" name="椭圆 31"/>
            <p:cNvSpPr/>
            <p:nvPr/>
          </p:nvSpPr>
          <p:spPr>
            <a:xfrm>
              <a:off x="4066977" y="2007130"/>
              <a:ext cx="1299949" cy="1299949"/>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33" name="文本框 23"/>
          <p:cNvSpPr txBox="1"/>
          <p:nvPr/>
        </p:nvSpPr>
        <p:spPr>
          <a:xfrm>
            <a:off x="4948110" y="4078889"/>
            <a:ext cx="2137581" cy="461665"/>
          </a:xfrm>
          <a:prstGeom prst="rect">
            <a:avLst/>
          </a:prstGeom>
          <a:noFill/>
        </p:spPr>
        <p:txBody>
          <a:bodyPr wrap="square" rtlCol="0">
            <a:spAutoFit/>
          </a:bodyPr>
          <a:lstStyle/>
          <a:p>
            <a:pPr algn="ctr"/>
            <a:r>
              <a:rPr lang="zh-CN" altLang="en-US" sz="2400" spc="300" dirty="0" smtClean="0">
                <a:latin typeface="微软雅黑" panose="020B0503020204020204" pitchFamily="34" charset="-122"/>
                <a:ea typeface="微软雅黑" panose="020B0503020204020204" pitchFamily="34" charset="-122"/>
              </a:rPr>
              <a:t>自然融入</a:t>
            </a:r>
            <a:endParaRPr lang="zh-CN" altLang="en-US" sz="2400" spc="300" dirty="0">
              <a:latin typeface="微软雅黑" panose="020B0503020204020204" pitchFamily="34" charset="-122"/>
              <a:ea typeface="微软雅黑" panose="020B0503020204020204" pitchFamily="34" charset="-122"/>
            </a:endParaRPr>
          </a:p>
        </p:txBody>
      </p:sp>
      <p:grpSp>
        <p:nvGrpSpPr>
          <p:cNvPr id="35" name="组合 34"/>
          <p:cNvGrpSpPr/>
          <p:nvPr/>
        </p:nvGrpSpPr>
        <p:grpSpPr>
          <a:xfrm>
            <a:off x="8110126" y="2516567"/>
            <a:ext cx="1299949" cy="1299949"/>
            <a:chOff x="6810177" y="2007130"/>
            <a:chExt cx="1299949" cy="1299949"/>
          </a:xfrm>
        </p:grpSpPr>
        <p:pic>
          <p:nvPicPr>
            <p:cNvPr id="36" name="图形 10"/>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7024874" y="2357786"/>
              <a:ext cx="781643" cy="518849"/>
            </a:xfrm>
            <a:prstGeom prst="rect">
              <a:avLst/>
            </a:prstGeom>
          </p:spPr>
        </p:pic>
        <p:sp>
          <p:nvSpPr>
            <p:cNvPr id="37" name="椭圆 36"/>
            <p:cNvSpPr/>
            <p:nvPr/>
          </p:nvSpPr>
          <p:spPr>
            <a:xfrm>
              <a:off x="6810177" y="2007130"/>
              <a:ext cx="1299949" cy="1299949"/>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38" name="文本框 28"/>
          <p:cNvSpPr txBox="1"/>
          <p:nvPr/>
        </p:nvSpPr>
        <p:spPr>
          <a:xfrm>
            <a:off x="7691310" y="4078889"/>
            <a:ext cx="2137581" cy="461665"/>
          </a:xfrm>
          <a:prstGeom prst="rect">
            <a:avLst/>
          </a:prstGeom>
          <a:noFill/>
        </p:spPr>
        <p:txBody>
          <a:bodyPr wrap="square" rtlCol="0">
            <a:spAutoFit/>
          </a:bodyPr>
          <a:lstStyle/>
          <a:p>
            <a:pPr algn="ctr"/>
            <a:r>
              <a:rPr lang="zh-CN" altLang="en-US" sz="2400" spc="300" dirty="0" smtClean="0">
                <a:latin typeface="微软雅黑" panose="020B0503020204020204" pitchFamily="34" charset="-122"/>
                <a:ea typeface="微软雅黑" panose="020B0503020204020204" pitchFamily="34" charset="-122"/>
              </a:rPr>
              <a:t>达成目标</a:t>
            </a:r>
            <a:endParaRPr lang="zh-CN" altLang="en-US" sz="2400" spc="3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1060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3138852" y="902543"/>
            <a:ext cx="6198577" cy="461665"/>
          </a:xfrm>
          <a:prstGeom prst="rect">
            <a:avLst/>
          </a:prstGeom>
          <a:noFill/>
        </p:spPr>
        <p:txBody>
          <a:bodyPr wrap="square" rtlCol="0">
            <a:spAutoFit/>
          </a:bodyPr>
          <a:lstStyle/>
          <a:p>
            <a:pPr algn="ctr"/>
            <a:r>
              <a:rPr lang="en-US" altLang="zh-CN" sz="2400" spc="300" dirty="0" smtClean="0">
                <a:latin typeface="微软雅黑" panose="020B0503020204020204" pitchFamily="34" charset="-122"/>
                <a:ea typeface="微软雅黑" panose="020B0503020204020204" pitchFamily="34" charset="-122"/>
              </a:rPr>
              <a:t>《</a:t>
            </a:r>
            <a:r>
              <a:rPr lang="zh-CN" altLang="en-US" sz="2400" spc="300" dirty="0" smtClean="0">
                <a:latin typeface="微软雅黑" panose="020B0503020204020204" pitchFamily="34" charset="-122"/>
                <a:ea typeface="微软雅黑" panose="020B0503020204020204" pitchFamily="34" charset="-122"/>
              </a:rPr>
              <a:t>植物学</a:t>
            </a:r>
            <a:r>
              <a:rPr lang="en-US" altLang="zh-CN" sz="2400" spc="300" dirty="0" smtClean="0">
                <a:latin typeface="微软雅黑" panose="020B0503020204020204" pitchFamily="34" charset="-122"/>
                <a:ea typeface="微软雅黑" panose="020B0503020204020204" pitchFamily="34" charset="-122"/>
              </a:rPr>
              <a:t>》</a:t>
            </a:r>
            <a:r>
              <a:rPr lang="zh-CN" altLang="en-US" sz="2400" spc="300" dirty="0" smtClean="0">
                <a:latin typeface="微软雅黑" panose="020B0503020204020204" pitchFamily="34" charset="-122"/>
                <a:ea typeface="微软雅黑" panose="020B0503020204020204" pitchFamily="34" charset="-122"/>
              </a:rPr>
              <a:t>教学内容与思政教育契合点</a:t>
            </a:r>
            <a:endParaRPr lang="zh-CN" altLang="en-US" sz="2400" spc="3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955449" y="167631"/>
            <a:ext cx="4899792" cy="600164"/>
          </a:xfrm>
          <a:prstGeom prst="rect">
            <a:avLst/>
          </a:prstGeom>
          <a:noFill/>
        </p:spPr>
        <p:txBody>
          <a:bodyPr wrap="square" rtlCol="0">
            <a:spAutoFit/>
          </a:bodyPr>
          <a:lstStyle/>
          <a:p>
            <a:r>
              <a:rPr lang="zh-CN" altLang="en-US" sz="3300" spc="300" dirty="0" smtClean="0">
                <a:latin typeface="华文新魏" pitchFamily="2" charset="-122"/>
                <a:ea typeface="华文新魏" pitchFamily="2" charset="-122"/>
              </a:rPr>
              <a:t>四、课程设计</a:t>
            </a:r>
            <a:endParaRPr lang="zh-CN" altLang="en-US" sz="3300" spc="300" dirty="0">
              <a:latin typeface="华文新魏" pitchFamily="2" charset="-122"/>
              <a:ea typeface="华文新魏" pitchFamily="2" charset="-122"/>
            </a:endParaRPr>
          </a:p>
        </p:txBody>
      </p:sp>
      <p:graphicFrame>
        <p:nvGraphicFramePr>
          <p:cNvPr id="3" name="表格 2"/>
          <p:cNvGraphicFramePr>
            <a:graphicFrameLocks noGrp="1"/>
          </p:cNvGraphicFramePr>
          <p:nvPr>
            <p:extLst>
              <p:ext uri="{D42A27DB-BD31-4B8C-83A1-F6EECF244321}">
                <p14:modId xmlns:p14="http://schemas.microsoft.com/office/powerpoint/2010/main" val="1970570912"/>
              </p:ext>
            </p:extLst>
          </p:nvPr>
        </p:nvGraphicFramePr>
        <p:xfrm>
          <a:off x="1283677" y="1477110"/>
          <a:ext cx="10163908" cy="4994029"/>
        </p:xfrm>
        <a:graphic>
          <a:graphicData uri="http://schemas.openxmlformats.org/drawingml/2006/table">
            <a:tbl>
              <a:tblPr>
                <a:tableStyleId>{5C22544A-7EE6-4342-B048-85BDC9FD1C3A}</a:tableStyleId>
              </a:tblPr>
              <a:tblGrid>
                <a:gridCol w="1046285"/>
                <a:gridCol w="1222130"/>
                <a:gridCol w="6866793"/>
                <a:gridCol w="1028700"/>
              </a:tblGrid>
              <a:tr h="555834">
                <a:tc>
                  <a:txBody>
                    <a:bodyPr/>
                    <a:lstStyle/>
                    <a:p>
                      <a:pPr algn="ctr" fontAlgn="ctr"/>
                      <a:r>
                        <a:rPr lang="zh-CN" altLang="en-US" sz="1400" b="1" u="none" strike="noStrike" dirty="0">
                          <a:effectLst/>
                          <a:latin typeface="微软雅黑" pitchFamily="34" charset="-122"/>
                          <a:ea typeface="微软雅黑" pitchFamily="34" charset="-122"/>
                        </a:rPr>
                        <a:t>教学环节</a:t>
                      </a:r>
                      <a:endParaRPr lang="zh-CN" altLang="en-US" sz="1400" b="1" i="0" u="none" strike="noStrike" dirty="0">
                        <a:solidFill>
                          <a:srgbClr val="000000"/>
                        </a:solidFill>
                        <a:effectLst/>
                        <a:latin typeface="微软雅黑" pitchFamily="34" charset="-122"/>
                        <a:ea typeface="微软雅黑" pitchFamily="34" charset="-122"/>
                      </a:endParaRPr>
                    </a:p>
                  </a:txBody>
                  <a:tcPr marL="7620" marR="7620" marT="762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1400" b="1" u="none" strike="noStrike" dirty="0">
                          <a:effectLst/>
                          <a:latin typeface="微软雅黑" pitchFamily="34" charset="-122"/>
                          <a:ea typeface="微软雅黑" pitchFamily="34" charset="-122"/>
                        </a:rPr>
                        <a:t>教学内容</a:t>
                      </a:r>
                      <a:endParaRPr lang="zh-CN" altLang="en-US" sz="1400" b="1" i="0" u="none" strike="noStrike" dirty="0">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1400" b="1" u="none" strike="noStrike" dirty="0">
                          <a:effectLst/>
                          <a:latin typeface="微软雅黑" pitchFamily="34" charset="-122"/>
                          <a:ea typeface="微软雅黑" pitchFamily="34" charset="-122"/>
                        </a:rPr>
                        <a:t>与思政教育的契合点</a:t>
                      </a:r>
                      <a:endParaRPr lang="zh-CN" altLang="en-US" sz="1400" b="1" i="0" u="none" strike="noStrike" dirty="0">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1400" b="1" u="none" strike="noStrike" dirty="0">
                          <a:effectLst/>
                          <a:latin typeface="微软雅黑" pitchFamily="34" charset="-122"/>
                          <a:ea typeface="微软雅黑" pitchFamily="34" charset="-122"/>
                        </a:rPr>
                        <a:t>数量</a:t>
                      </a:r>
                      <a:endParaRPr lang="zh-CN" altLang="en-US" sz="1400" b="1" i="0" u="none" strike="noStrike" dirty="0">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35815">
                <a:tc rowSpan="3">
                  <a:txBody>
                    <a:bodyPr/>
                    <a:lstStyle/>
                    <a:p>
                      <a:pPr algn="ctr" fontAlgn="ctr"/>
                      <a:r>
                        <a:rPr lang="zh-CN" altLang="en-US" sz="1400" u="none" strike="noStrike" dirty="0">
                          <a:effectLst/>
                          <a:latin typeface="微软雅黑" pitchFamily="34" charset="-122"/>
                          <a:ea typeface="微软雅黑" pitchFamily="34" charset="-122"/>
                        </a:rPr>
                        <a:t>理论教学</a:t>
                      </a:r>
                      <a:endParaRPr lang="zh-CN" altLang="en-US" sz="1400" b="0" i="0" u="none" strike="noStrike" dirty="0">
                        <a:solidFill>
                          <a:srgbClr val="000000"/>
                        </a:solidFill>
                        <a:effectLst/>
                        <a:latin typeface="微软雅黑" pitchFamily="34" charset="-122"/>
                        <a:ea typeface="微软雅黑" pitchFamily="34" charset="-122"/>
                      </a:endParaRPr>
                    </a:p>
                  </a:txBody>
                  <a:tcPr marL="7620" marR="7620" marT="762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1400" u="none" strike="noStrike" dirty="0">
                          <a:effectLst/>
                          <a:latin typeface="微软雅黑" pitchFamily="34" charset="-122"/>
                          <a:ea typeface="微软雅黑" pitchFamily="34" charset="-122"/>
                        </a:rPr>
                        <a:t>绪论</a:t>
                      </a:r>
                      <a:endParaRPr lang="zh-CN" altLang="en-US" sz="1400" b="0" i="0" u="none" strike="noStrike" dirty="0">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1400" u="none" strike="noStrike" dirty="0">
                          <a:effectLst/>
                          <a:latin typeface="微软雅黑" pitchFamily="34" charset="-122"/>
                          <a:ea typeface="微软雅黑" pitchFamily="34" charset="-122"/>
                        </a:rPr>
                        <a:t>生物分界、植物多样性保护、农业科学研究成果、植物的重要性、植物学学习方法</a:t>
                      </a:r>
                      <a:endParaRPr lang="zh-CN" altLang="en-US" sz="1400" b="0" i="0" u="none" strike="noStrike" dirty="0">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400" u="none" strike="noStrike">
                          <a:effectLst/>
                          <a:latin typeface="微软雅黑" pitchFamily="34" charset="-122"/>
                          <a:ea typeface="微软雅黑" pitchFamily="34" charset="-122"/>
                        </a:rPr>
                        <a:t>4</a:t>
                      </a:r>
                      <a:endParaRPr lang="en-US" altLang="zh-CN" sz="1400" b="0" i="0" u="none" strike="noStrike">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47291">
                <a:tc vMerge="1">
                  <a:txBody>
                    <a:bodyPr/>
                    <a:lstStyle/>
                    <a:p>
                      <a:endParaRPr lang="zh-CN" altLang="en-US"/>
                    </a:p>
                  </a:txBody>
                  <a:tcPr/>
                </a:tc>
                <a:tc>
                  <a:txBody>
                    <a:bodyPr/>
                    <a:lstStyle/>
                    <a:p>
                      <a:pPr algn="ctr" fontAlgn="ctr"/>
                      <a:r>
                        <a:rPr lang="zh-CN" altLang="en-US" sz="1400" u="none" strike="noStrike" dirty="0">
                          <a:effectLst/>
                          <a:latin typeface="微软雅黑" pitchFamily="34" charset="-122"/>
                          <a:ea typeface="微软雅黑" pitchFamily="34" charset="-122"/>
                        </a:rPr>
                        <a:t>形态解剖</a:t>
                      </a:r>
                      <a:endParaRPr lang="zh-CN" altLang="en-US" sz="1400" b="0" i="0" u="none" strike="noStrike" dirty="0">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1400" u="none" strike="noStrike" dirty="0">
                          <a:effectLst/>
                          <a:latin typeface="微软雅黑" pitchFamily="34" charset="-122"/>
                          <a:ea typeface="微软雅黑" pitchFamily="34" charset="-122"/>
                        </a:rPr>
                        <a:t>细胞学发展史、植物的繁殖方式、营养器官间的相互联系、开花、双受精的生物学意义、被子植物生活史</a:t>
                      </a:r>
                      <a:endParaRPr lang="zh-CN" altLang="en-US" sz="1400" b="0" i="0" u="none" strike="noStrike" dirty="0">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400" u="none" strike="noStrike">
                          <a:effectLst/>
                          <a:latin typeface="微软雅黑" pitchFamily="34" charset="-122"/>
                          <a:ea typeface="微软雅黑" pitchFamily="34" charset="-122"/>
                        </a:rPr>
                        <a:t>6</a:t>
                      </a:r>
                      <a:endParaRPr lang="en-US" altLang="zh-CN" sz="1400" b="0" i="0" u="none" strike="noStrike">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24338">
                <a:tc vMerge="1">
                  <a:txBody>
                    <a:bodyPr/>
                    <a:lstStyle/>
                    <a:p>
                      <a:endParaRPr lang="zh-CN" altLang="en-US"/>
                    </a:p>
                  </a:txBody>
                  <a:tcPr/>
                </a:tc>
                <a:tc>
                  <a:txBody>
                    <a:bodyPr/>
                    <a:lstStyle/>
                    <a:p>
                      <a:pPr algn="ctr" fontAlgn="ctr"/>
                      <a:r>
                        <a:rPr lang="zh-CN" altLang="en-US" sz="1400" u="none" strike="noStrike" dirty="0">
                          <a:effectLst/>
                          <a:latin typeface="微软雅黑" pitchFamily="34" charset="-122"/>
                          <a:ea typeface="微软雅黑" pitchFamily="34" charset="-122"/>
                        </a:rPr>
                        <a:t>系统分类</a:t>
                      </a:r>
                      <a:endParaRPr lang="zh-CN" altLang="en-US" sz="1400" b="0" i="0" u="none" strike="noStrike" dirty="0">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1400" u="none" strike="noStrike" dirty="0">
                          <a:effectLst/>
                          <a:latin typeface="微软雅黑" pitchFamily="34" charset="-122"/>
                          <a:ea typeface="微软雅黑" pitchFamily="34" charset="-122"/>
                        </a:rPr>
                        <a:t>木兰科、莲科、芍药科、山茶科、杨柳科、蔷薇科、豆科、杜鹃花科、木犀科、菊科、百合科、竹亚科、兰科</a:t>
                      </a:r>
                      <a:endParaRPr lang="zh-CN" altLang="en-US" sz="1400" b="0" i="0" u="none" strike="noStrike" dirty="0">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400" u="none" strike="noStrike">
                          <a:effectLst/>
                          <a:latin typeface="微软雅黑" pitchFamily="34" charset="-122"/>
                          <a:ea typeface="微软雅黑" pitchFamily="34" charset="-122"/>
                        </a:rPr>
                        <a:t>13</a:t>
                      </a:r>
                      <a:endParaRPr lang="en-US" altLang="zh-CN" sz="1400" b="0" i="0" u="none" strike="noStrike">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9661">
                <a:tc gridSpan="2">
                  <a:txBody>
                    <a:bodyPr/>
                    <a:lstStyle/>
                    <a:p>
                      <a:pPr algn="ctr" fontAlgn="ctr"/>
                      <a:r>
                        <a:rPr lang="zh-CN" altLang="en-US" sz="1400" u="none" strike="noStrike" dirty="0">
                          <a:effectLst/>
                          <a:latin typeface="微软雅黑" pitchFamily="34" charset="-122"/>
                          <a:ea typeface="微软雅黑" pitchFamily="34" charset="-122"/>
                        </a:rPr>
                        <a:t>实验教学</a:t>
                      </a:r>
                      <a:endParaRPr lang="zh-CN" altLang="en-US" sz="1400" b="0" i="0" u="none" strike="noStrike" dirty="0">
                        <a:solidFill>
                          <a:srgbClr val="000000"/>
                        </a:solidFill>
                        <a:effectLst/>
                        <a:latin typeface="微软雅黑" pitchFamily="34" charset="-122"/>
                        <a:ea typeface="微软雅黑" pitchFamily="34" charset="-122"/>
                      </a:endParaRPr>
                    </a:p>
                  </a:txBody>
                  <a:tcPr marL="7620" marR="7620" marT="762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ltLang="en-US"/>
                    </a:p>
                  </a:txBody>
                  <a:tcPr/>
                </a:tc>
                <a:tc>
                  <a:txBody>
                    <a:bodyPr/>
                    <a:lstStyle/>
                    <a:p>
                      <a:pPr algn="just" fontAlgn="ctr"/>
                      <a:r>
                        <a:rPr lang="zh-CN" altLang="en-US" sz="1400" u="none" strike="noStrike" dirty="0">
                          <a:effectLst/>
                          <a:latin typeface="微软雅黑" pitchFamily="34" charset="-122"/>
                          <a:ea typeface="微软雅黑" pitchFamily="34" charset="-122"/>
                        </a:rPr>
                        <a:t>实验室管理规定、实验操作规程、实验报告撰写</a:t>
                      </a:r>
                      <a:endParaRPr lang="zh-CN" altLang="en-US" sz="1400" b="0" i="0" u="none" strike="noStrike" dirty="0">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400" u="none" strike="noStrike">
                          <a:effectLst/>
                          <a:latin typeface="微软雅黑" pitchFamily="34" charset="-122"/>
                          <a:ea typeface="微软雅黑" pitchFamily="34" charset="-122"/>
                        </a:rPr>
                        <a:t>3</a:t>
                      </a:r>
                      <a:endParaRPr lang="en-US" altLang="zh-CN" sz="1400" b="0" i="0" u="none" strike="noStrike">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9661">
                <a:tc gridSpan="2">
                  <a:txBody>
                    <a:bodyPr/>
                    <a:lstStyle/>
                    <a:p>
                      <a:pPr algn="ctr" fontAlgn="ctr"/>
                      <a:r>
                        <a:rPr lang="zh-CN" altLang="en-US" sz="1400" u="none" strike="noStrike" dirty="0">
                          <a:effectLst/>
                          <a:latin typeface="微软雅黑" pitchFamily="34" charset="-122"/>
                          <a:ea typeface="微软雅黑" pitchFamily="34" charset="-122"/>
                        </a:rPr>
                        <a:t>野外实习</a:t>
                      </a:r>
                      <a:endParaRPr lang="zh-CN" altLang="en-US" sz="1400" b="0" i="0" u="none" strike="noStrike" dirty="0">
                        <a:solidFill>
                          <a:srgbClr val="000000"/>
                        </a:solidFill>
                        <a:effectLst/>
                        <a:latin typeface="微软雅黑" pitchFamily="34" charset="-122"/>
                        <a:ea typeface="微软雅黑" pitchFamily="34" charset="-122"/>
                      </a:endParaRPr>
                    </a:p>
                  </a:txBody>
                  <a:tcPr marL="7620" marR="7620" marT="762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ltLang="en-US"/>
                    </a:p>
                  </a:txBody>
                  <a:tcPr/>
                </a:tc>
                <a:tc>
                  <a:txBody>
                    <a:bodyPr/>
                    <a:lstStyle/>
                    <a:p>
                      <a:pPr algn="just" fontAlgn="ctr"/>
                      <a:r>
                        <a:rPr lang="zh-CN" altLang="en-US" sz="1400" u="none" strike="noStrike" dirty="0">
                          <a:effectLst/>
                          <a:latin typeface="微软雅黑" pitchFamily="34" charset="-122"/>
                          <a:ea typeface="微软雅黑" pitchFamily="34" charset="-122"/>
                        </a:rPr>
                        <a:t>植物种类调查、生态环境现状观察、环境保护、实习报告撰写</a:t>
                      </a:r>
                      <a:endParaRPr lang="zh-CN" altLang="en-US" sz="1400" b="0" i="0" u="none" strike="noStrike" dirty="0">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400" u="none" strike="noStrike">
                          <a:effectLst/>
                          <a:latin typeface="微软雅黑" pitchFamily="34" charset="-122"/>
                          <a:ea typeface="微软雅黑" pitchFamily="34" charset="-122"/>
                        </a:rPr>
                        <a:t>4</a:t>
                      </a:r>
                      <a:endParaRPr lang="en-US" altLang="zh-CN" sz="1400" b="0" i="0" u="none" strike="noStrike">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429">
                <a:tc gridSpan="3">
                  <a:txBody>
                    <a:bodyPr/>
                    <a:lstStyle/>
                    <a:p>
                      <a:pPr algn="ctr" fontAlgn="ctr"/>
                      <a:r>
                        <a:rPr lang="zh-CN" altLang="en-US" sz="1400" u="none" strike="noStrike" dirty="0">
                          <a:effectLst/>
                          <a:latin typeface="微软雅黑" pitchFamily="34" charset="-122"/>
                          <a:ea typeface="微软雅黑" pitchFamily="34" charset="-122"/>
                        </a:rPr>
                        <a:t>合计</a:t>
                      </a:r>
                      <a:endParaRPr lang="zh-CN" altLang="en-US" sz="1400" b="0" i="0" u="none" strike="noStrike" dirty="0">
                        <a:solidFill>
                          <a:srgbClr val="000000"/>
                        </a:solidFill>
                        <a:effectLst/>
                        <a:latin typeface="微软雅黑" pitchFamily="34" charset="-122"/>
                        <a:ea typeface="微软雅黑" pitchFamily="34" charset="-122"/>
                      </a:endParaRPr>
                    </a:p>
                  </a:txBody>
                  <a:tcPr marL="7620" marR="7620" marT="762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a:txBody>
                    <a:bodyPr/>
                    <a:lstStyle/>
                    <a:p>
                      <a:pPr algn="ctr" fontAlgn="ctr"/>
                      <a:r>
                        <a:rPr lang="en-US" altLang="zh-CN" sz="1400" u="none" strike="noStrike" dirty="0">
                          <a:effectLst/>
                          <a:latin typeface="微软雅黑" pitchFamily="34" charset="-122"/>
                          <a:ea typeface="微软雅黑" pitchFamily="34" charset="-122"/>
                        </a:rPr>
                        <a:t>30</a:t>
                      </a:r>
                      <a:endParaRPr lang="en-US" altLang="zh-CN" sz="1400" b="0" i="0" u="none" strike="noStrike" dirty="0">
                        <a:solidFill>
                          <a:srgbClr val="000000"/>
                        </a:solidFill>
                        <a:effectLst/>
                        <a:latin typeface="微软雅黑" pitchFamily="34" charset="-122"/>
                        <a:ea typeface="微软雅黑" pitchFamily="34" charset="-122"/>
                      </a:endParaRPr>
                    </a:p>
                  </a:txBody>
                  <a:tcPr marL="7620" marR="7620" marT="762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37591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955449" y="167631"/>
            <a:ext cx="4899792" cy="600164"/>
          </a:xfrm>
          <a:prstGeom prst="rect">
            <a:avLst/>
          </a:prstGeom>
          <a:noFill/>
        </p:spPr>
        <p:txBody>
          <a:bodyPr wrap="square" rtlCol="0">
            <a:spAutoFit/>
          </a:bodyPr>
          <a:lstStyle/>
          <a:p>
            <a:r>
              <a:rPr lang="zh-CN" altLang="en-US" sz="3300" spc="300" dirty="0" smtClean="0">
                <a:latin typeface="华文新魏" pitchFamily="2" charset="-122"/>
                <a:ea typeface="华文新魏" pitchFamily="2" charset="-122"/>
              </a:rPr>
              <a:t>四、课程设计</a:t>
            </a:r>
            <a:endParaRPr lang="zh-CN" altLang="en-US" sz="3300" spc="300" dirty="0">
              <a:latin typeface="华文新魏" pitchFamily="2" charset="-122"/>
              <a:ea typeface="华文新魏" pitchFamily="2" charset="-122"/>
            </a:endParaRPr>
          </a:p>
        </p:txBody>
      </p:sp>
      <p:sp>
        <p:nvSpPr>
          <p:cNvPr id="25" name="矩形 24"/>
          <p:cNvSpPr/>
          <p:nvPr/>
        </p:nvSpPr>
        <p:spPr>
          <a:xfrm>
            <a:off x="6545629" y="1742788"/>
            <a:ext cx="4268909" cy="461665"/>
          </a:xfrm>
          <a:prstGeom prst="rect">
            <a:avLst/>
          </a:prstGeom>
        </p:spPr>
        <p:txBody>
          <a:bodyPr wrap="square">
            <a:spAutoFit/>
          </a:bodyPr>
          <a:lstStyle/>
          <a:p>
            <a:pPr lvl="0">
              <a:defRPr/>
            </a:pPr>
            <a:r>
              <a:rPr lang="zh-CN" altLang="zh-CN" sz="2400" dirty="0">
                <a:latin typeface="微软雅黑" pitchFamily="34" charset="-122"/>
                <a:ea typeface="微软雅黑" pitchFamily="34" charset="-122"/>
              </a:rPr>
              <a:t>理想信念和核心价值观教育</a:t>
            </a:r>
            <a:endParaRPr kumimoji="0" lang="zh-CN" altLang="en-US" sz="2400" b="0" i="0" u="none" strike="noStrike" kern="1200" cap="none" spc="0" normalizeH="0" baseline="0" noProof="0" dirty="0">
              <a:ln>
                <a:noFill/>
              </a:ln>
              <a:solidFill>
                <a:srgbClr val="E7E6E6">
                  <a:lumMod val="25000"/>
                </a:srgbClr>
              </a:solidFill>
              <a:effectLst/>
              <a:uLnTx/>
              <a:uFillTx/>
              <a:latin typeface="微软雅黑" pitchFamily="34" charset="-122"/>
              <a:ea typeface="微软雅黑" pitchFamily="34" charset="-122"/>
            </a:endParaRPr>
          </a:p>
        </p:txBody>
      </p:sp>
      <p:sp>
        <p:nvSpPr>
          <p:cNvPr id="26" name="椭圆 25"/>
          <p:cNvSpPr/>
          <p:nvPr/>
        </p:nvSpPr>
        <p:spPr>
          <a:xfrm>
            <a:off x="5919177" y="1681895"/>
            <a:ext cx="521896" cy="521896"/>
          </a:xfrm>
          <a:prstGeom prst="ellipse">
            <a:avLst/>
          </a:prstGeom>
          <a:solidFill>
            <a:srgbClr val="365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微软雅黑" pitchFamily="34" charset="-122"/>
                <a:ea typeface="微软雅黑" pitchFamily="34" charset="-122"/>
              </a:rPr>
              <a:t>1</a:t>
            </a:r>
            <a:endParaRPr kumimoji="0" lang="zh-CN" altLang="en-US" sz="3200" b="0" i="0" u="none" strike="noStrike" kern="1200" cap="none" spc="0" normalizeH="0" baseline="0" noProof="0" dirty="0">
              <a:ln>
                <a:noFill/>
              </a:ln>
              <a:solidFill>
                <a:prstClr val="white"/>
              </a:solidFill>
              <a:effectLst/>
              <a:uLnTx/>
              <a:uFillTx/>
              <a:latin typeface="微软雅黑" pitchFamily="34" charset="-122"/>
              <a:ea typeface="微软雅黑" pitchFamily="34" charset="-122"/>
            </a:endParaRPr>
          </a:p>
        </p:txBody>
      </p:sp>
      <p:sp>
        <p:nvSpPr>
          <p:cNvPr id="27" name="矩形 26"/>
          <p:cNvSpPr/>
          <p:nvPr/>
        </p:nvSpPr>
        <p:spPr>
          <a:xfrm>
            <a:off x="6545630" y="2726319"/>
            <a:ext cx="3686920" cy="461665"/>
          </a:xfrm>
          <a:prstGeom prst="rect">
            <a:avLst/>
          </a:prstGeom>
        </p:spPr>
        <p:txBody>
          <a:bodyPr wrap="square">
            <a:spAutoFit/>
          </a:bodyPr>
          <a:lstStyle/>
          <a:p>
            <a:pPr lvl="0">
              <a:defRPr/>
            </a:pPr>
            <a:r>
              <a:rPr lang="zh-CN" altLang="zh-CN" sz="2400" dirty="0">
                <a:latin typeface="微软雅黑" pitchFamily="34" charset="-122"/>
                <a:ea typeface="微软雅黑" pitchFamily="34" charset="-122"/>
              </a:rPr>
              <a:t>中华优秀传统文化教育</a:t>
            </a:r>
            <a:endParaRPr kumimoji="0" lang="zh-CN" altLang="en-US" sz="2400" b="0" i="0" u="none" strike="noStrike" kern="1200" cap="none" spc="0" normalizeH="0" baseline="0" noProof="0" dirty="0">
              <a:ln>
                <a:noFill/>
              </a:ln>
              <a:solidFill>
                <a:srgbClr val="E7E6E6">
                  <a:lumMod val="25000"/>
                </a:srgbClr>
              </a:solidFill>
              <a:effectLst/>
              <a:uLnTx/>
              <a:uFillTx/>
              <a:latin typeface="微软雅黑" pitchFamily="34" charset="-122"/>
              <a:ea typeface="微软雅黑" pitchFamily="34" charset="-122"/>
            </a:endParaRPr>
          </a:p>
        </p:txBody>
      </p:sp>
      <p:sp>
        <p:nvSpPr>
          <p:cNvPr id="28" name="椭圆 27"/>
          <p:cNvSpPr/>
          <p:nvPr/>
        </p:nvSpPr>
        <p:spPr>
          <a:xfrm>
            <a:off x="5919177" y="2665426"/>
            <a:ext cx="521896" cy="521896"/>
          </a:xfrm>
          <a:prstGeom prst="ellipse">
            <a:avLst/>
          </a:prstGeom>
          <a:solidFill>
            <a:srgbClr val="365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微软雅黑" pitchFamily="34" charset="-122"/>
                <a:ea typeface="微软雅黑" pitchFamily="34" charset="-122"/>
              </a:rPr>
              <a:t>2</a:t>
            </a:r>
            <a:endParaRPr kumimoji="0" lang="zh-CN" altLang="en-US" sz="3200" b="0" i="0" u="none" strike="noStrike" kern="1200" cap="none" spc="0" normalizeH="0" baseline="0" noProof="0" dirty="0">
              <a:ln>
                <a:noFill/>
              </a:ln>
              <a:solidFill>
                <a:prstClr val="white"/>
              </a:solidFill>
              <a:effectLst/>
              <a:uLnTx/>
              <a:uFillTx/>
              <a:latin typeface="微软雅黑" pitchFamily="34" charset="-122"/>
              <a:ea typeface="微软雅黑" pitchFamily="34" charset="-122"/>
            </a:endParaRPr>
          </a:p>
        </p:txBody>
      </p:sp>
      <p:sp>
        <p:nvSpPr>
          <p:cNvPr id="29" name="矩形 28"/>
          <p:cNvSpPr/>
          <p:nvPr/>
        </p:nvSpPr>
        <p:spPr>
          <a:xfrm>
            <a:off x="6545630" y="3707003"/>
            <a:ext cx="3686920" cy="461665"/>
          </a:xfrm>
          <a:prstGeom prst="rect">
            <a:avLst/>
          </a:prstGeom>
        </p:spPr>
        <p:txBody>
          <a:bodyPr wrap="square">
            <a:spAutoFit/>
          </a:bodyPr>
          <a:lstStyle/>
          <a:p>
            <a:pPr lvl="0">
              <a:defRPr/>
            </a:pPr>
            <a:r>
              <a:rPr lang="zh-CN" altLang="zh-CN" sz="2400" dirty="0">
                <a:latin typeface="微软雅黑" pitchFamily="34" charset="-122"/>
                <a:ea typeface="微软雅黑" pitchFamily="34" charset="-122"/>
              </a:rPr>
              <a:t>生态文明教育</a:t>
            </a:r>
            <a:endParaRPr kumimoji="0" lang="zh-CN" altLang="en-US" sz="2400" b="0" i="0" u="none" strike="noStrike" kern="1200" cap="none" spc="0" normalizeH="0" baseline="0" noProof="0" dirty="0">
              <a:ln>
                <a:noFill/>
              </a:ln>
              <a:solidFill>
                <a:srgbClr val="E7E6E6">
                  <a:lumMod val="25000"/>
                </a:srgbClr>
              </a:solidFill>
              <a:effectLst/>
              <a:uLnTx/>
              <a:uFillTx/>
              <a:latin typeface="微软雅黑" pitchFamily="34" charset="-122"/>
              <a:ea typeface="微软雅黑" pitchFamily="34" charset="-122"/>
            </a:endParaRPr>
          </a:p>
        </p:txBody>
      </p:sp>
      <p:sp>
        <p:nvSpPr>
          <p:cNvPr id="30" name="椭圆 29"/>
          <p:cNvSpPr/>
          <p:nvPr/>
        </p:nvSpPr>
        <p:spPr>
          <a:xfrm>
            <a:off x="5919177" y="3646110"/>
            <a:ext cx="521896" cy="521896"/>
          </a:xfrm>
          <a:prstGeom prst="ellipse">
            <a:avLst/>
          </a:prstGeom>
          <a:solidFill>
            <a:srgbClr val="365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微软雅黑" pitchFamily="34" charset="-122"/>
                <a:ea typeface="微软雅黑" pitchFamily="34" charset="-122"/>
              </a:rPr>
              <a:t>3</a:t>
            </a:r>
            <a:endParaRPr kumimoji="0" lang="zh-CN" altLang="en-US" sz="3200" b="0" i="0" u="none" strike="noStrike" kern="1200" cap="none" spc="0" normalizeH="0" baseline="0" noProof="0" dirty="0">
              <a:ln>
                <a:noFill/>
              </a:ln>
              <a:solidFill>
                <a:prstClr val="white"/>
              </a:solidFill>
              <a:effectLst/>
              <a:uLnTx/>
              <a:uFillTx/>
              <a:latin typeface="微软雅黑" pitchFamily="34" charset="-122"/>
              <a:ea typeface="微软雅黑" pitchFamily="34" charset="-122"/>
            </a:endParaRPr>
          </a:p>
        </p:txBody>
      </p:sp>
      <p:sp>
        <p:nvSpPr>
          <p:cNvPr id="31" name="矩形 30"/>
          <p:cNvSpPr/>
          <p:nvPr/>
        </p:nvSpPr>
        <p:spPr>
          <a:xfrm>
            <a:off x="6545630" y="4687687"/>
            <a:ext cx="3686920" cy="461665"/>
          </a:xfrm>
          <a:prstGeom prst="rect">
            <a:avLst/>
          </a:prstGeom>
        </p:spPr>
        <p:txBody>
          <a:bodyPr wrap="square">
            <a:spAutoFit/>
          </a:bodyPr>
          <a:lstStyle/>
          <a:p>
            <a:pPr lvl="0">
              <a:defRPr/>
            </a:pPr>
            <a:r>
              <a:rPr lang="zh-CN" altLang="zh-CN" sz="2400" dirty="0">
                <a:latin typeface="微软雅黑" pitchFamily="34" charset="-122"/>
                <a:ea typeface="微软雅黑" pitchFamily="34" charset="-122"/>
              </a:rPr>
              <a:t>职业素养教育</a:t>
            </a:r>
            <a:endParaRPr kumimoji="0" lang="zh-CN" altLang="en-US" sz="2400" b="0" i="0" u="none" strike="noStrike" kern="1200" cap="none" spc="0" normalizeH="0" baseline="0" noProof="0" dirty="0">
              <a:ln>
                <a:noFill/>
              </a:ln>
              <a:solidFill>
                <a:srgbClr val="E7E6E6">
                  <a:lumMod val="25000"/>
                </a:srgbClr>
              </a:solidFill>
              <a:effectLst/>
              <a:uLnTx/>
              <a:uFillTx/>
              <a:latin typeface="微软雅黑" pitchFamily="34" charset="-122"/>
              <a:ea typeface="微软雅黑" pitchFamily="34" charset="-122"/>
            </a:endParaRPr>
          </a:p>
        </p:txBody>
      </p:sp>
      <p:sp>
        <p:nvSpPr>
          <p:cNvPr id="32" name="椭圆 31"/>
          <p:cNvSpPr/>
          <p:nvPr/>
        </p:nvSpPr>
        <p:spPr>
          <a:xfrm>
            <a:off x="5919177" y="4626794"/>
            <a:ext cx="521896" cy="521896"/>
          </a:xfrm>
          <a:prstGeom prst="ellipse">
            <a:avLst/>
          </a:prstGeom>
          <a:solidFill>
            <a:srgbClr val="365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微软雅黑" pitchFamily="34" charset="-122"/>
                <a:ea typeface="微软雅黑" pitchFamily="34" charset="-122"/>
              </a:rPr>
              <a:t>4</a:t>
            </a:r>
            <a:endParaRPr kumimoji="0" lang="zh-CN" altLang="en-US" sz="3200" b="0" i="0" u="none" strike="noStrike" kern="1200" cap="none" spc="0" normalizeH="0" baseline="0" noProof="0" dirty="0">
              <a:ln>
                <a:noFill/>
              </a:ln>
              <a:solidFill>
                <a:prstClr val="white"/>
              </a:solidFill>
              <a:effectLst/>
              <a:uLnTx/>
              <a:uFillTx/>
              <a:latin typeface="微软雅黑" pitchFamily="34" charset="-122"/>
              <a:ea typeface="微软雅黑" pitchFamily="34" charset="-122"/>
            </a:endParaRPr>
          </a:p>
        </p:txBody>
      </p:sp>
      <p:pic>
        <p:nvPicPr>
          <p:cNvPr id="33" name="图片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445" y="3411781"/>
            <a:ext cx="2089606" cy="2083566"/>
          </a:xfrm>
          <a:prstGeom prst="rect">
            <a:avLst/>
          </a:prstGeom>
        </p:spPr>
      </p:pic>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6445" y="1267374"/>
            <a:ext cx="2089606" cy="2089606"/>
          </a:xfrm>
          <a:prstGeom prst="rect">
            <a:avLst/>
          </a:prstGeom>
        </p:spPr>
      </p:pic>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67264" y="1271000"/>
            <a:ext cx="2084698" cy="2082351"/>
          </a:xfrm>
          <a:prstGeom prst="rect">
            <a:avLst/>
          </a:prstGeom>
        </p:spPr>
      </p:pic>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66207" y="3408761"/>
            <a:ext cx="2086811" cy="20896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3"/>
          <p:cNvSpPr txBox="1"/>
          <p:nvPr/>
        </p:nvSpPr>
        <p:spPr>
          <a:xfrm>
            <a:off x="955449" y="167631"/>
            <a:ext cx="4899792" cy="600164"/>
          </a:xfrm>
          <a:prstGeom prst="rect">
            <a:avLst/>
          </a:prstGeom>
          <a:noFill/>
        </p:spPr>
        <p:txBody>
          <a:bodyPr wrap="square" rtlCol="0">
            <a:spAutoFit/>
          </a:bodyPr>
          <a:lstStyle/>
          <a:p>
            <a:r>
              <a:rPr lang="zh-CN" altLang="en-US" sz="3300" spc="300" dirty="0" smtClean="0">
                <a:latin typeface="华文新魏" pitchFamily="2" charset="-122"/>
                <a:ea typeface="华文新魏" pitchFamily="2" charset="-122"/>
              </a:rPr>
              <a:t>四、课程设计</a:t>
            </a:r>
            <a:endParaRPr lang="zh-CN" altLang="en-US" sz="3300" spc="300" dirty="0">
              <a:latin typeface="华文新魏" pitchFamily="2" charset="-122"/>
              <a:ea typeface="华文新魏" pitchFamily="2" charset="-122"/>
            </a:endParaRPr>
          </a:p>
        </p:txBody>
      </p:sp>
      <p:sp>
        <p:nvSpPr>
          <p:cNvPr id="3" name="矩形 2"/>
          <p:cNvSpPr/>
          <p:nvPr/>
        </p:nvSpPr>
        <p:spPr>
          <a:xfrm>
            <a:off x="4411173" y="767795"/>
            <a:ext cx="4268909" cy="461665"/>
          </a:xfrm>
          <a:prstGeom prst="rect">
            <a:avLst/>
          </a:prstGeom>
        </p:spPr>
        <p:txBody>
          <a:bodyPr wrap="square">
            <a:spAutoFit/>
          </a:bodyPr>
          <a:lstStyle/>
          <a:p>
            <a:pPr lvl="0">
              <a:defRPr/>
            </a:pPr>
            <a:r>
              <a:rPr lang="zh-CN" altLang="zh-CN" sz="2400" dirty="0">
                <a:latin typeface="微软雅黑" pitchFamily="34" charset="-122"/>
                <a:ea typeface="微软雅黑" pitchFamily="34" charset="-122"/>
              </a:rPr>
              <a:t>理想信念和核心价值观教育</a:t>
            </a:r>
            <a:endParaRPr kumimoji="0" lang="zh-CN" altLang="en-US" sz="2400" b="0" i="0" u="none" strike="noStrike" kern="1200" cap="none" spc="0" normalizeH="0" baseline="0" noProof="0" dirty="0">
              <a:ln>
                <a:noFill/>
              </a:ln>
              <a:solidFill>
                <a:srgbClr val="E7E6E6">
                  <a:lumMod val="25000"/>
                </a:srgbClr>
              </a:solidFill>
              <a:effectLst/>
              <a:uLnTx/>
              <a:uFillTx/>
              <a:latin typeface="微软雅黑" pitchFamily="34" charset="-122"/>
              <a:ea typeface="微软雅黑" pitchFamily="34" charset="-122"/>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6091" y="1433140"/>
            <a:ext cx="4070263" cy="3052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9588" y="1433142"/>
            <a:ext cx="4070263" cy="3052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1173" y="4114800"/>
            <a:ext cx="36576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36823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3"/>
          <p:cNvSpPr txBox="1"/>
          <p:nvPr/>
        </p:nvSpPr>
        <p:spPr>
          <a:xfrm>
            <a:off x="955449" y="167631"/>
            <a:ext cx="4899792" cy="600164"/>
          </a:xfrm>
          <a:prstGeom prst="rect">
            <a:avLst/>
          </a:prstGeom>
          <a:noFill/>
        </p:spPr>
        <p:txBody>
          <a:bodyPr wrap="square" rtlCol="0">
            <a:spAutoFit/>
          </a:bodyPr>
          <a:lstStyle/>
          <a:p>
            <a:r>
              <a:rPr lang="zh-CN" altLang="en-US" sz="3300" spc="300" dirty="0" smtClean="0">
                <a:latin typeface="华文新魏" pitchFamily="2" charset="-122"/>
                <a:ea typeface="华文新魏" pitchFamily="2" charset="-122"/>
              </a:rPr>
              <a:t>四、课程设计</a:t>
            </a:r>
            <a:endParaRPr lang="zh-CN" altLang="en-US" sz="3300" spc="300" dirty="0">
              <a:latin typeface="华文新魏" pitchFamily="2" charset="-122"/>
              <a:ea typeface="华文新魏" pitchFamily="2" charset="-122"/>
            </a:endParaRPr>
          </a:p>
        </p:txBody>
      </p:sp>
      <p:sp>
        <p:nvSpPr>
          <p:cNvPr id="3" name="矩形 2"/>
          <p:cNvSpPr/>
          <p:nvPr/>
        </p:nvSpPr>
        <p:spPr>
          <a:xfrm>
            <a:off x="4520835" y="720568"/>
            <a:ext cx="4268909" cy="461665"/>
          </a:xfrm>
          <a:prstGeom prst="rect">
            <a:avLst/>
          </a:prstGeom>
        </p:spPr>
        <p:txBody>
          <a:bodyPr wrap="square">
            <a:spAutoFit/>
          </a:bodyPr>
          <a:lstStyle/>
          <a:p>
            <a:pPr lvl="0">
              <a:defRPr/>
            </a:pPr>
            <a:r>
              <a:rPr kumimoji="0" lang="zh-CN" altLang="en-US" sz="2400" b="0" i="0" u="none" strike="noStrike" kern="1200" cap="none" spc="0" normalizeH="0" baseline="0" noProof="0" dirty="0" smtClean="0">
                <a:ln>
                  <a:noFill/>
                </a:ln>
                <a:solidFill>
                  <a:srgbClr val="E7E6E6">
                    <a:lumMod val="25000"/>
                  </a:srgbClr>
                </a:solidFill>
                <a:effectLst/>
                <a:uLnTx/>
                <a:uFillTx/>
                <a:latin typeface="微软雅黑" pitchFamily="34" charset="-122"/>
                <a:ea typeface="微软雅黑" pitchFamily="34" charset="-122"/>
              </a:rPr>
              <a:t>中华优秀传统文化教育</a:t>
            </a:r>
            <a:endParaRPr kumimoji="0" lang="zh-CN" altLang="en-US" sz="2400" b="0" i="0" u="none" strike="noStrike" kern="1200" cap="none" spc="0" normalizeH="0" baseline="0" noProof="0" dirty="0">
              <a:ln>
                <a:noFill/>
              </a:ln>
              <a:solidFill>
                <a:srgbClr val="E7E6E6">
                  <a:lumMod val="25000"/>
                </a:srgbClr>
              </a:solidFill>
              <a:effectLst/>
              <a:uLnTx/>
              <a:uFillTx/>
              <a:latin typeface="微软雅黑" pitchFamily="34" charset="-122"/>
              <a:ea typeface="微软雅黑" pitchFamily="34" charset="-122"/>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9041" y="1442890"/>
            <a:ext cx="3426200" cy="256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5289" y="1469267"/>
            <a:ext cx="3391031" cy="2543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9586" y="4247095"/>
            <a:ext cx="3376734" cy="2532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27475" y="4283821"/>
            <a:ext cx="3327766" cy="249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87323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3"/>
          <p:cNvSpPr txBox="1"/>
          <p:nvPr/>
        </p:nvSpPr>
        <p:spPr>
          <a:xfrm>
            <a:off x="955449" y="167631"/>
            <a:ext cx="4899792" cy="600164"/>
          </a:xfrm>
          <a:prstGeom prst="rect">
            <a:avLst/>
          </a:prstGeom>
          <a:noFill/>
        </p:spPr>
        <p:txBody>
          <a:bodyPr wrap="square" rtlCol="0">
            <a:spAutoFit/>
          </a:bodyPr>
          <a:lstStyle/>
          <a:p>
            <a:r>
              <a:rPr lang="zh-CN" altLang="en-US" sz="3300" spc="300" dirty="0" smtClean="0">
                <a:latin typeface="华文新魏" pitchFamily="2" charset="-122"/>
                <a:ea typeface="华文新魏" pitchFamily="2" charset="-122"/>
              </a:rPr>
              <a:t>四、课程设计</a:t>
            </a:r>
            <a:endParaRPr lang="zh-CN" altLang="en-US" sz="3300" spc="300" dirty="0">
              <a:latin typeface="华文新魏" pitchFamily="2" charset="-122"/>
              <a:ea typeface="华文新魏" pitchFamily="2" charset="-122"/>
            </a:endParaRPr>
          </a:p>
        </p:txBody>
      </p:sp>
      <p:sp>
        <p:nvSpPr>
          <p:cNvPr id="3" name="矩形 2"/>
          <p:cNvSpPr/>
          <p:nvPr/>
        </p:nvSpPr>
        <p:spPr>
          <a:xfrm>
            <a:off x="3910011" y="998994"/>
            <a:ext cx="4268909" cy="461665"/>
          </a:xfrm>
          <a:prstGeom prst="rect">
            <a:avLst/>
          </a:prstGeom>
        </p:spPr>
        <p:txBody>
          <a:bodyPr wrap="square">
            <a:spAutoFit/>
          </a:bodyPr>
          <a:lstStyle/>
          <a:p>
            <a:pPr lvl="0" algn="ctr">
              <a:defRPr/>
            </a:pPr>
            <a:r>
              <a:rPr kumimoji="0" lang="zh-CN" altLang="en-US" sz="2400" b="0" i="0" u="none" strike="noStrike" kern="1200" cap="none" spc="0" normalizeH="0" baseline="0" noProof="0" dirty="0" smtClean="0">
                <a:ln>
                  <a:noFill/>
                </a:ln>
                <a:solidFill>
                  <a:srgbClr val="E7E6E6">
                    <a:lumMod val="25000"/>
                  </a:srgbClr>
                </a:solidFill>
                <a:effectLst/>
                <a:uLnTx/>
                <a:uFillTx/>
                <a:latin typeface="微软雅黑" pitchFamily="34" charset="-122"/>
                <a:ea typeface="微软雅黑" pitchFamily="34" charset="-122"/>
              </a:rPr>
              <a:t>生态文明教育</a:t>
            </a:r>
            <a:endParaRPr kumimoji="0" lang="zh-CN" altLang="en-US" sz="2400" b="0" i="0" u="none" strike="noStrike" kern="1200" cap="none" spc="0" normalizeH="0" baseline="0" noProof="0" dirty="0">
              <a:ln>
                <a:noFill/>
              </a:ln>
              <a:solidFill>
                <a:srgbClr val="E7E6E6">
                  <a:lumMod val="25000"/>
                </a:srgbClr>
              </a:solidFill>
              <a:effectLst/>
              <a:uLnTx/>
              <a:uFillTx/>
              <a:latin typeface="微软雅黑" pitchFamily="34" charset="-122"/>
              <a:ea typeface="微软雅黑" pitchFamily="34" charset="-122"/>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6457" y="1872760"/>
            <a:ext cx="4220308" cy="3165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8604" y="1872760"/>
            <a:ext cx="42672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87323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3"/>
          <p:cNvSpPr txBox="1"/>
          <p:nvPr/>
        </p:nvSpPr>
        <p:spPr>
          <a:xfrm>
            <a:off x="955449" y="167631"/>
            <a:ext cx="4899792" cy="600164"/>
          </a:xfrm>
          <a:prstGeom prst="rect">
            <a:avLst/>
          </a:prstGeom>
          <a:noFill/>
        </p:spPr>
        <p:txBody>
          <a:bodyPr wrap="square" rtlCol="0">
            <a:spAutoFit/>
          </a:bodyPr>
          <a:lstStyle/>
          <a:p>
            <a:r>
              <a:rPr lang="zh-CN" altLang="en-US" sz="3300" spc="300" dirty="0" smtClean="0">
                <a:latin typeface="华文新魏" pitchFamily="2" charset="-122"/>
                <a:ea typeface="华文新魏" pitchFamily="2" charset="-122"/>
              </a:rPr>
              <a:t>四、课程设计</a:t>
            </a:r>
            <a:endParaRPr lang="zh-CN" altLang="en-US" sz="3300" spc="300" dirty="0">
              <a:latin typeface="华文新魏" pitchFamily="2" charset="-122"/>
              <a:ea typeface="华文新魏" pitchFamily="2" charset="-122"/>
            </a:endParaRPr>
          </a:p>
        </p:txBody>
      </p:sp>
      <p:sp>
        <p:nvSpPr>
          <p:cNvPr id="3" name="矩形 2"/>
          <p:cNvSpPr/>
          <p:nvPr/>
        </p:nvSpPr>
        <p:spPr>
          <a:xfrm>
            <a:off x="4226535" y="840999"/>
            <a:ext cx="4268909" cy="461665"/>
          </a:xfrm>
          <a:prstGeom prst="rect">
            <a:avLst/>
          </a:prstGeom>
        </p:spPr>
        <p:txBody>
          <a:bodyPr wrap="square">
            <a:spAutoFit/>
          </a:bodyPr>
          <a:lstStyle/>
          <a:p>
            <a:pPr lvl="0" algn="ctr">
              <a:defRPr/>
            </a:pPr>
            <a:r>
              <a:rPr kumimoji="0" lang="zh-CN" altLang="en-US" sz="2400" b="0" i="0" u="none" strike="noStrike" kern="1200" cap="none" spc="0" normalizeH="0" baseline="0" noProof="0" dirty="0" smtClean="0">
                <a:ln>
                  <a:noFill/>
                </a:ln>
                <a:solidFill>
                  <a:srgbClr val="E7E6E6">
                    <a:lumMod val="25000"/>
                  </a:srgbClr>
                </a:solidFill>
                <a:effectLst/>
                <a:uLnTx/>
                <a:uFillTx/>
                <a:latin typeface="微软雅黑" pitchFamily="34" charset="-122"/>
                <a:ea typeface="微软雅黑" pitchFamily="34" charset="-122"/>
              </a:rPr>
              <a:t>职业素养教育</a:t>
            </a:r>
            <a:endParaRPr kumimoji="0" lang="zh-CN" altLang="en-US" sz="2400" b="0" i="0" u="none" strike="noStrike" kern="1200" cap="none" spc="0" normalizeH="0" baseline="0" noProof="0" dirty="0">
              <a:ln>
                <a:noFill/>
              </a:ln>
              <a:solidFill>
                <a:srgbClr val="E7E6E6">
                  <a:lumMod val="25000"/>
                </a:srgbClr>
              </a:solidFill>
              <a:effectLst/>
              <a:uLnTx/>
              <a:uFillTx/>
              <a:latin typeface="微软雅黑" pitchFamily="34" charset="-122"/>
              <a:ea typeface="微软雅黑" pitchFamily="34" charset="-122"/>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904" y="1477107"/>
            <a:ext cx="3130484" cy="4241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5072" y="1477107"/>
            <a:ext cx="3080337" cy="4241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25506" y="1303542"/>
            <a:ext cx="3396761" cy="234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25508" y="3864707"/>
            <a:ext cx="3396761" cy="2264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87323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828419" y="2992169"/>
            <a:ext cx="5453934" cy="769441"/>
          </a:xfrm>
          <a:prstGeom prst="rect">
            <a:avLst/>
          </a:prstGeom>
          <a:noFill/>
        </p:spPr>
        <p:txBody>
          <a:bodyPr wrap="square" rtlCol="0">
            <a:spAutoFit/>
          </a:bodyPr>
          <a:lstStyle/>
          <a:p>
            <a:pPr algn="ctr"/>
            <a:r>
              <a:rPr lang="zh-CN" altLang="en-US" sz="4400" spc="600" dirty="0" smtClean="0">
                <a:latin typeface="华文新魏" pitchFamily="2" charset="-122"/>
                <a:ea typeface="华文新魏" pitchFamily="2" charset="-122"/>
              </a:rPr>
              <a:t>五、教学效果</a:t>
            </a:r>
            <a:endParaRPr lang="zh-CN" altLang="en-US" sz="4400" spc="600" dirty="0">
              <a:latin typeface="华文新魏" pitchFamily="2" charset="-122"/>
              <a:ea typeface="华文新魏" pitchFamily="2" charset="-122"/>
            </a:endParaRPr>
          </a:p>
        </p:txBody>
      </p:sp>
    </p:spTree>
    <p:extLst>
      <p:ext uri="{BB962C8B-B14F-4D97-AF65-F5344CB8AC3E}">
        <p14:creationId xmlns:p14="http://schemas.microsoft.com/office/powerpoint/2010/main" val="3790630371"/>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55449" y="167631"/>
            <a:ext cx="4899792" cy="600164"/>
          </a:xfrm>
          <a:prstGeom prst="rect">
            <a:avLst/>
          </a:prstGeom>
          <a:noFill/>
        </p:spPr>
        <p:txBody>
          <a:bodyPr wrap="square" rtlCol="0">
            <a:spAutoFit/>
          </a:bodyPr>
          <a:lstStyle/>
          <a:p>
            <a:r>
              <a:rPr lang="zh-CN" altLang="en-US" sz="3300" spc="300" dirty="0" smtClean="0">
                <a:latin typeface="华文新魏" pitchFamily="2" charset="-122"/>
                <a:ea typeface="华文新魏" pitchFamily="2" charset="-122"/>
              </a:rPr>
              <a:t>五、教学效果</a:t>
            </a:r>
            <a:endParaRPr lang="zh-CN" altLang="en-US" sz="3300" spc="300" dirty="0">
              <a:latin typeface="华文新魏" pitchFamily="2" charset="-122"/>
              <a:ea typeface="华文新魏" pitchFamily="2" charset="-122"/>
            </a:endParaRPr>
          </a:p>
        </p:txBody>
      </p:sp>
      <p:sp>
        <p:nvSpPr>
          <p:cNvPr id="9" name="文本框 8"/>
          <p:cNvSpPr txBox="1"/>
          <p:nvPr/>
        </p:nvSpPr>
        <p:spPr>
          <a:xfrm>
            <a:off x="7835398" y="2067660"/>
            <a:ext cx="2715371" cy="584775"/>
          </a:xfrm>
          <a:prstGeom prst="rect">
            <a:avLst/>
          </a:prstGeom>
          <a:noFill/>
        </p:spPr>
        <p:txBody>
          <a:bodyPr wrap="square" rtlCol="0">
            <a:spAutoFit/>
          </a:bodyPr>
          <a:lstStyle/>
          <a:p>
            <a:r>
              <a:rPr lang="zh-CN" altLang="en-US" sz="1600" spc="300" dirty="0">
                <a:latin typeface="微软雅黑" panose="020B0503020204020204" pitchFamily="34" charset="-122"/>
                <a:ea typeface="微软雅黑" panose="020B0503020204020204" pitchFamily="34" charset="-122"/>
              </a:rPr>
              <a:t>提高了学生对专业课学习的兴趣和热情</a:t>
            </a:r>
          </a:p>
        </p:txBody>
      </p:sp>
      <p:sp>
        <p:nvSpPr>
          <p:cNvPr id="10" name="文本框 9"/>
          <p:cNvSpPr txBox="1"/>
          <p:nvPr/>
        </p:nvSpPr>
        <p:spPr>
          <a:xfrm>
            <a:off x="1484734" y="2028243"/>
            <a:ext cx="2807468" cy="830997"/>
          </a:xfrm>
          <a:prstGeom prst="rect">
            <a:avLst/>
          </a:prstGeom>
          <a:noFill/>
        </p:spPr>
        <p:txBody>
          <a:bodyPr wrap="square" rtlCol="0">
            <a:spAutoFit/>
          </a:bodyPr>
          <a:lstStyle/>
          <a:p>
            <a:pPr algn="r"/>
            <a:r>
              <a:rPr lang="en-US" altLang="zh-CN" sz="1600" spc="300" dirty="0">
                <a:latin typeface="微软雅黑" panose="020B0503020204020204" pitchFamily="34" charset="-122"/>
                <a:ea typeface="微软雅黑" panose="020B0503020204020204" pitchFamily="34" charset="-122"/>
              </a:rPr>
              <a:t>《</a:t>
            </a:r>
            <a:r>
              <a:rPr lang="zh-CN" altLang="en-US" sz="1600" spc="300" dirty="0">
                <a:latin typeface="微软雅黑" panose="020B0503020204020204" pitchFamily="34" charset="-122"/>
                <a:ea typeface="微软雅黑" panose="020B0503020204020204" pitchFamily="34" charset="-122"/>
              </a:rPr>
              <a:t>植物学</a:t>
            </a:r>
            <a:r>
              <a:rPr lang="en-US" altLang="zh-CN" sz="1600" spc="300" dirty="0">
                <a:latin typeface="微软雅黑" panose="020B0503020204020204" pitchFamily="34" charset="-122"/>
                <a:ea typeface="微软雅黑" panose="020B0503020204020204" pitchFamily="34" charset="-122"/>
              </a:rPr>
              <a:t>》</a:t>
            </a:r>
            <a:r>
              <a:rPr lang="zh-CN" altLang="en-US" sz="1600" spc="300" dirty="0">
                <a:latin typeface="微软雅黑" panose="020B0503020204020204" pitchFamily="34" charset="-122"/>
                <a:ea typeface="微软雅黑" panose="020B0503020204020204" pitchFamily="34" charset="-122"/>
              </a:rPr>
              <a:t>课程成为向学生进行价值引领的重要渠道</a:t>
            </a:r>
          </a:p>
        </p:txBody>
      </p:sp>
      <p:sp>
        <p:nvSpPr>
          <p:cNvPr id="13" name="文本框 12"/>
          <p:cNvSpPr txBox="1"/>
          <p:nvPr/>
        </p:nvSpPr>
        <p:spPr>
          <a:xfrm>
            <a:off x="4292202" y="4820195"/>
            <a:ext cx="3664940" cy="830997"/>
          </a:xfrm>
          <a:prstGeom prst="rect">
            <a:avLst/>
          </a:prstGeom>
          <a:noFill/>
        </p:spPr>
        <p:txBody>
          <a:bodyPr wrap="square" rtlCol="0">
            <a:spAutoFit/>
          </a:bodyPr>
          <a:lstStyle/>
          <a:p>
            <a:pPr algn="ctr"/>
            <a:r>
              <a:rPr lang="zh-CN" altLang="en-US" sz="1600" spc="300" dirty="0">
                <a:latin typeface="微软雅黑" panose="020B0503020204020204" pitchFamily="34" charset="-122"/>
                <a:ea typeface="微软雅黑" panose="020B0503020204020204" pitchFamily="34" charset="-122"/>
              </a:rPr>
              <a:t>课程考核中加入德育评价，更好落实了专业课程德育教育的价值导向</a:t>
            </a:r>
          </a:p>
        </p:txBody>
      </p:sp>
      <p:grpSp>
        <p:nvGrpSpPr>
          <p:cNvPr id="21" name="组合 20"/>
          <p:cNvGrpSpPr/>
          <p:nvPr/>
        </p:nvGrpSpPr>
        <p:grpSpPr>
          <a:xfrm>
            <a:off x="4539981" y="1532454"/>
            <a:ext cx="3065317" cy="2959450"/>
            <a:chOff x="4539981" y="1532454"/>
            <a:chExt cx="3065317" cy="2959450"/>
          </a:xfrm>
        </p:grpSpPr>
        <p:grpSp>
          <p:nvGrpSpPr>
            <p:cNvPr id="20" name="组合 19"/>
            <p:cNvGrpSpPr/>
            <p:nvPr/>
          </p:nvGrpSpPr>
          <p:grpSpPr>
            <a:xfrm>
              <a:off x="4539981" y="1532454"/>
              <a:ext cx="3065317" cy="2959450"/>
              <a:chOff x="4539981" y="1532454"/>
              <a:chExt cx="3065317" cy="2959450"/>
            </a:xfrm>
          </p:grpSpPr>
          <p:grpSp>
            <p:nvGrpSpPr>
              <p:cNvPr id="17" name="组合 16"/>
              <p:cNvGrpSpPr/>
              <p:nvPr/>
            </p:nvGrpSpPr>
            <p:grpSpPr>
              <a:xfrm>
                <a:off x="4539981" y="1532454"/>
                <a:ext cx="1676400" cy="1676400"/>
                <a:chOff x="4539981" y="1532454"/>
                <a:chExt cx="1676400" cy="1676400"/>
              </a:xfrm>
            </p:grpSpPr>
            <p:sp>
              <p:nvSpPr>
                <p:cNvPr id="5" name="椭圆 4"/>
                <p:cNvSpPr/>
                <p:nvPr/>
              </p:nvSpPr>
              <p:spPr>
                <a:xfrm rot="3676779">
                  <a:off x="4539981" y="1532454"/>
                  <a:ext cx="1676400" cy="167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14" name="图形 13"/>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5096790" y="2088873"/>
                  <a:ext cx="562783" cy="563562"/>
                </a:xfrm>
                <a:prstGeom prst="rect">
                  <a:avLst/>
                </a:prstGeom>
              </p:spPr>
            </p:pic>
          </p:grpSp>
          <p:grpSp>
            <p:nvGrpSpPr>
              <p:cNvPr id="18" name="组合 17"/>
              <p:cNvGrpSpPr/>
              <p:nvPr/>
            </p:nvGrpSpPr>
            <p:grpSpPr>
              <a:xfrm>
                <a:off x="5928898" y="1605542"/>
                <a:ext cx="1676400" cy="1676400"/>
                <a:chOff x="5928898" y="1605542"/>
                <a:chExt cx="1676400" cy="1676400"/>
              </a:xfrm>
            </p:grpSpPr>
            <p:sp>
              <p:nvSpPr>
                <p:cNvPr id="4" name="椭圆 3"/>
                <p:cNvSpPr/>
                <p:nvPr/>
              </p:nvSpPr>
              <p:spPr>
                <a:xfrm rot="3676779">
                  <a:off x="5928898" y="1605542"/>
                  <a:ext cx="1676400" cy="16764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pic>
              <p:nvPicPr>
                <p:cNvPr id="15" name="图形 14"/>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6471243" y="2227859"/>
                  <a:ext cx="591710" cy="431767"/>
                </a:xfrm>
                <a:prstGeom prst="rect">
                  <a:avLst/>
                </a:prstGeom>
              </p:spPr>
            </p:pic>
          </p:grpSp>
          <p:grpSp>
            <p:nvGrpSpPr>
              <p:cNvPr id="19" name="组合 18"/>
              <p:cNvGrpSpPr/>
              <p:nvPr/>
            </p:nvGrpSpPr>
            <p:grpSpPr>
              <a:xfrm>
                <a:off x="5243023" y="2815504"/>
                <a:ext cx="1676400" cy="1676400"/>
                <a:chOff x="5243023" y="2815504"/>
                <a:chExt cx="1676400" cy="1676400"/>
              </a:xfrm>
            </p:grpSpPr>
            <p:sp>
              <p:nvSpPr>
                <p:cNvPr id="6" name="椭圆 5"/>
                <p:cNvSpPr/>
                <p:nvPr/>
              </p:nvSpPr>
              <p:spPr>
                <a:xfrm rot="3676779">
                  <a:off x="5243023" y="2815504"/>
                  <a:ext cx="1676400" cy="1676400"/>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16" name="图形 15"/>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5886710" y="3410268"/>
                  <a:ext cx="389027" cy="486873"/>
                </a:xfrm>
                <a:prstGeom prst="rect">
                  <a:avLst/>
                </a:prstGeom>
              </p:spPr>
            </p:pic>
          </p:grpSp>
        </p:grpSp>
        <p:sp>
          <p:nvSpPr>
            <p:cNvPr id="97" name="任意多边形: 形状 96"/>
            <p:cNvSpPr/>
            <p:nvPr/>
          </p:nvSpPr>
          <p:spPr>
            <a:xfrm rot="3676779">
              <a:off x="5676663" y="2160461"/>
              <a:ext cx="789906" cy="493475"/>
            </a:xfrm>
            <a:custGeom>
              <a:avLst/>
              <a:gdLst>
                <a:gd name="connsiteX0" fmla="*/ 0 w 789906"/>
                <a:gd name="connsiteY0" fmla="*/ 2943 h 493475"/>
                <a:gd name="connsiteX1" fmla="*/ 29193 w 789906"/>
                <a:gd name="connsiteY1" fmla="*/ 0 h 493475"/>
                <a:gd name="connsiteX2" fmla="*/ 724242 w 789906"/>
                <a:gd name="connsiteY2" fmla="*/ 369554 h 493475"/>
                <a:gd name="connsiteX3" fmla="*/ 789906 w 789906"/>
                <a:gd name="connsiteY3" fmla="*/ 490532 h 493475"/>
                <a:gd name="connsiteX4" fmla="*/ 760713 w 789906"/>
                <a:gd name="connsiteY4" fmla="*/ 493475 h 493475"/>
                <a:gd name="connsiteX5" fmla="*/ 65664 w 789906"/>
                <a:gd name="connsiteY5" fmla="*/ 123921 h 49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9906" h="493475">
                  <a:moveTo>
                    <a:pt x="0" y="2943"/>
                  </a:moveTo>
                  <a:lnTo>
                    <a:pt x="29193" y="0"/>
                  </a:lnTo>
                  <a:cubicBezTo>
                    <a:pt x="318521" y="0"/>
                    <a:pt x="573611" y="146592"/>
                    <a:pt x="724242" y="369554"/>
                  </a:cubicBezTo>
                  <a:lnTo>
                    <a:pt x="789906" y="490532"/>
                  </a:lnTo>
                  <a:lnTo>
                    <a:pt x="760713" y="493475"/>
                  </a:lnTo>
                  <a:cubicBezTo>
                    <a:pt x="471385" y="493475"/>
                    <a:pt x="216295" y="346883"/>
                    <a:pt x="65664" y="123921"/>
                  </a:cubicBezTo>
                  <a:close/>
                </a:path>
              </a:pathLst>
            </a:cu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8" name="任意多边形: 形状 97"/>
            <p:cNvSpPr/>
            <p:nvPr/>
          </p:nvSpPr>
          <p:spPr>
            <a:xfrm rot="3676779">
              <a:off x="5614664" y="2610728"/>
              <a:ext cx="213360" cy="802904"/>
            </a:xfrm>
            <a:custGeom>
              <a:avLst/>
              <a:gdLst>
                <a:gd name="connsiteX0" fmla="*/ 106680 w 213360"/>
                <a:gd name="connsiteY0" fmla="*/ 0 h 802904"/>
                <a:gd name="connsiteX1" fmla="*/ 147490 w 213360"/>
                <a:gd name="connsiteY1" fmla="*/ 75187 h 802904"/>
                <a:gd name="connsiteX2" fmla="*/ 213360 w 213360"/>
                <a:gd name="connsiteY2" fmla="*/ 401452 h 802904"/>
                <a:gd name="connsiteX3" fmla="*/ 147490 w 213360"/>
                <a:gd name="connsiteY3" fmla="*/ 727717 h 802904"/>
                <a:gd name="connsiteX4" fmla="*/ 106680 w 213360"/>
                <a:gd name="connsiteY4" fmla="*/ 802904 h 802904"/>
                <a:gd name="connsiteX5" fmla="*/ 65870 w 213360"/>
                <a:gd name="connsiteY5" fmla="*/ 727717 h 802904"/>
                <a:gd name="connsiteX6" fmla="*/ 0 w 213360"/>
                <a:gd name="connsiteY6" fmla="*/ 401452 h 802904"/>
                <a:gd name="connsiteX7" fmla="*/ 65870 w 213360"/>
                <a:gd name="connsiteY7" fmla="*/ 75187 h 80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360" h="802904">
                  <a:moveTo>
                    <a:pt x="106680" y="0"/>
                  </a:moveTo>
                  <a:lnTo>
                    <a:pt x="147490" y="75187"/>
                  </a:lnTo>
                  <a:cubicBezTo>
                    <a:pt x="189906" y="175468"/>
                    <a:pt x="213360" y="285721"/>
                    <a:pt x="213360" y="401452"/>
                  </a:cubicBezTo>
                  <a:cubicBezTo>
                    <a:pt x="213360" y="517183"/>
                    <a:pt x="189905" y="627436"/>
                    <a:pt x="147490" y="727717"/>
                  </a:cubicBezTo>
                  <a:lnTo>
                    <a:pt x="106680" y="802904"/>
                  </a:lnTo>
                  <a:lnTo>
                    <a:pt x="65870" y="727717"/>
                  </a:lnTo>
                  <a:cubicBezTo>
                    <a:pt x="23454" y="627436"/>
                    <a:pt x="0" y="517183"/>
                    <a:pt x="0" y="401452"/>
                  </a:cubicBezTo>
                  <a:cubicBezTo>
                    <a:pt x="0" y="285721"/>
                    <a:pt x="23454" y="175468"/>
                    <a:pt x="65870" y="75187"/>
                  </a:cubicBezTo>
                  <a:close/>
                </a:path>
              </a:pathLst>
            </a:cu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9" name="任意多边形: 形状 98"/>
            <p:cNvSpPr/>
            <p:nvPr/>
          </p:nvSpPr>
          <p:spPr>
            <a:xfrm rot="3676779">
              <a:off x="6032376" y="2801988"/>
              <a:ext cx="791458" cy="493475"/>
            </a:xfrm>
            <a:custGeom>
              <a:avLst/>
              <a:gdLst>
                <a:gd name="connsiteX0" fmla="*/ 66440 w 791458"/>
                <a:gd name="connsiteY0" fmla="*/ 369554 h 493475"/>
                <a:gd name="connsiteX1" fmla="*/ 761489 w 791458"/>
                <a:gd name="connsiteY1" fmla="*/ 0 h 493475"/>
                <a:gd name="connsiteX2" fmla="*/ 791458 w 791458"/>
                <a:gd name="connsiteY2" fmla="*/ 1513 h 493475"/>
                <a:gd name="connsiteX3" fmla="*/ 725017 w 791458"/>
                <a:gd name="connsiteY3" fmla="*/ 123921 h 493475"/>
                <a:gd name="connsiteX4" fmla="*/ 29969 w 791458"/>
                <a:gd name="connsiteY4" fmla="*/ 493475 h 493475"/>
                <a:gd name="connsiteX5" fmla="*/ 0 w 791458"/>
                <a:gd name="connsiteY5" fmla="*/ 491962 h 49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1458" h="493475">
                  <a:moveTo>
                    <a:pt x="66440" y="369554"/>
                  </a:moveTo>
                  <a:cubicBezTo>
                    <a:pt x="217071" y="146592"/>
                    <a:pt x="472161" y="0"/>
                    <a:pt x="761489" y="0"/>
                  </a:cubicBezTo>
                  <a:lnTo>
                    <a:pt x="791458" y="1513"/>
                  </a:lnTo>
                  <a:lnTo>
                    <a:pt x="725017" y="123921"/>
                  </a:lnTo>
                  <a:cubicBezTo>
                    <a:pt x="574387" y="346884"/>
                    <a:pt x="319297" y="493475"/>
                    <a:pt x="29969" y="493475"/>
                  </a:cubicBezTo>
                  <a:lnTo>
                    <a:pt x="0" y="491962"/>
                  </a:lnTo>
                  <a:close/>
                </a:path>
              </a:pathLst>
            </a:cu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Tree>
    <p:extLst>
      <p:ext uri="{BB962C8B-B14F-4D97-AF65-F5344CB8AC3E}">
        <p14:creationId xmlns:p14="http://schemas.microsoft.com/office/powerpoint/2010/main" val="2530236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0" y="2557330"/>
            <a:ext cx="6894268" cy="1569660"/>
          </a:xfrm>
          <a:prstGeom prst="rect">
            <a:avLst/>
          </a:prstGeom>
          <a:noFill/>
        </p:spPr>
        <p:txBody>
          <a:bodyPr wrap="square" rtlCol="0">
            <a:spAutoFit/>
          </a:bodyPr>
          <a:lstStyle/>
          <a:p>
            <a:pPr algn="ctr"/>
            <a:r>
              <a:rPr lang="zh-CN" altLang="en-US" sz="4800" spc="600" dirty="0">
                <a:solidFill>
                  <a:schemeClr val="accent3"/>
                </a:solidFill>
                <a:latin typeface="华文新魏" pitchFamily="2" charset="-122"/>
                <a:ea typeface="华文新魏" pitchFamily="2" charset="-122"/>
              </a:rPr>
              <a:t>谢谢您的</a:t>
            </a:r>
            <a:r>
              <a:rPr lang="zh-CN" altLang="en-US" sz="4800" spc="600" dirty="0" smtClean="0">
                <a:solidFill>
                  <a:schemeClr val="accent3"/>
                </a:solidFill>
                <a:latin typeface="华文新魏" pitchFamily="2" charset="-122"/>
                <a:ea typeface="华文新魏" pitchFamily="2" charset="-122"/>
              </a:rPr>
              <a:t>观看</a:t>
            </a:r>
            <a:endParaRPr lang="en-US" altLang="zh-CN" sz="4800" spc="600" dirty="0" smtClean="0">
              <a:solidFill>
                <a:schemeClr val="accent3"/>
              </a:solidFill>
              <a:latin typeface="华文新魏" pitchFamily="2" charset="-122"/>
              <a:ea typeface="华文新魏" pitchFamily="2" charset="-122"/>
            </a:endParaRPr>
          </a:p>
          <a:p>
            <a:pPr algn="ctr"/>
            <a:r>
              <a:rPr lang="zh-CN" altLang="en-US" sz="4800" spc="600" dirty="0" smtClean="0">
                <a:solidFill>
                  <a:schemeClr val="accent3"/>
                </a:solidFill>
                <a:latin typeface="华文新魏" pitchFamily="2" charset="-122"/>
                <a:ea typeface="华文新魏" pitchFamily="2" charset="-122"/>
              </a:rPr>
              <a:t>请批评指正！</a:t>
            </a:r>
            <a:endParaRPr lang="zh-CN" altLang="en-US" sz="4800" spc="600" dirty="0">
              <a:solidFill>
                <a:schemeClr val="accent3"/>
              </a:solidFill>
              <a:latin typeface="华文新魏" pitchFamily="2" charset="-122"/>
              <a:ea typeface="华文新魏" pitchFamily="2" charset="-122"/>
            </a:endParaRPr>
          </a:p>
        </p:txBody>
      </p:sp>
      <p:sp>
        <p:nvSpPr>
          <p:cNvPr id="8" name="文本框 7"/>
          <p:cNvSpPr txBox="1"/>
          <p:nvPr/>
        </p:nvSpPr>
        <p:spPr>
          <a:xfrm>
            <a:off x="557463" y="4323684"/>
            <a:ext cx="6036767" cy="874407"/>
          </a:xfrm>
          <a:prstGeom prst="rect">
            <a:avLst/>
          </a:prstGeom>
          <a:noFill/>
        </p:spPr>
        <p:txBody>
          <a:bodyPr wrap="square" rtlCol="0">
            <a:spAutoFit/>
          </a:bodyPr>
          <a:lstStyle/>
          <a:p>
            <a:pPr algn="ctr">
              <a:lnSpc>
                <a:spcPct val="150000"/>
              </a:lnSpc>
            </a:pPr>
            <a:r>
              <a:rPr lang="zh-CN" altLang="en-US" spc="600" dirty="0">
                <a:latin typeface="微软雅黑" panose="020B0503020204020204" pitchFamily="34" charset="-122"/>
                <a:ea typeface="微软雅黑" panose="020B0503020204020204" pitchFamily="34" charset="-122"/>
              </a:rPr>
              <a:t>汇报人：</a:t>
            </a:r>
            <a:r>
              <a:rPr lang="zh-CN" altLang="en-US" spc="600" dirty="0" smtClean="0">
                <a:latin typeface="微软雅黑" panose="020B0503020204020204" pitchFamily="34" charset="-122"/>
                <a:ea typeface="微软雅黑" panose="020B0503020204020204" pitchFamily="34" charset="-122"/>
              </a:rPr>
              <a:t>袁颖    </a:t>
            </a:r>
            <a:endParaRPr lang="en-US" altLang="zh-CN" spc="600" dirty="0" smtClean="0">
              <a:latin typeface="微软雅黑" panose="020B0503020204020204" pitchFamily="34" charset="-122"/>
              <a:ea typeface="微软雅黑" panose="020B0503020204020204" pitchFamily="34" charset="-122"/>
            </a:endParaRPr>
          </a:p>
          <a:p>
            <a:pPr algn="ctr">
              <a:lnSpc>
                <a:spcPct val="150000"/>
              </a:lnSpc>
            </a:pPr>
            <a:r>
              <a:rPr lang="zh-CN" altLang="en-US" spc="600" dirty="0" smtClean="0">
                <a:latin typeface="微软雅黑" panose="020B0503020204020204" pitchFamily="34" charset="-122"/>
                <a:ea typeface="微软雅黑" panose="020B0503020204020204" pitchFamily="34" charset="-122"/>
              </a:rPr>
              <a:t>汇报日期</a:t>
            </a:r>
            <a:r>
              <a:rPr lang="zh-CN" altLang="en-US" spc="600" dirty="0">
                <a:latin typeface="微软雅黑" panose="020B0503020204020204" pitchFamily="34" charset="-122"/>
                <a:ea typeface="微软雅黑" panose="020B0503020204020204" pitchFamily="34" charset="-122"/>
              </a:rPr>
              <a:t>：</a:t>
            </a:r>
            <a:r>
              <a:rPr lang="en-US" altLang="zh-CN" spc="600" dirty="0">
                <a:latin typeface="微软雅黑" panose="020B0503020204020204" pitchFamily="34" charset="-122"/>
                <a:ea typeface="微软雅黑" panose="020B0503020204020204" pitchFamily="34" charset="-122"/>
              </a:rPr>
              <a:t>2019-9-28</a:t>
            </a:r>
            <a:endParaRPr lang="zh-CN" altLang="en-US" spc="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DOC_GUID" val="{603018c6-a024-403b-83ff-3959f4cab857}"/>
</p:tagLst>
</file>

<file path=ppt/theme/theme1.xml><?xml version="1.0" encoding="utf-8"?>
<a:theme xmlns:a="http://schemas.openxmlformats.org/drawingml/2006/main" name="Office 主题​​">
  <a:themeElements>
    <a:clrScheme name="绿色小清新配色">
      <a:dk1>
        <a:sysClr val="windowText" lastClr="000000"/>
      </a:dk1>
      <a:lt1>
        <a:sysClr val="window" lastClr="FFFFFF"/>
      </a:lt1>
      <a:dk2>
        <a:srgbClr val="44546A"/>
      </a:dk2>
      <a:lt2>
        <a:srgbClr val="E7E6E6"/>
      </a:lt2>
      <a:accent1>
        <a:srgbClr val="9FCC86"/>
      </a:accent1>
      <a:accent2>
        <a:srgbClr val="7E9915"/>
      </a:accent2>
      <a:accent3>
        <a:srgbClr val="4B7429"/>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952</Words>
  <Application>Microsoft Office PowerPoint</Application>
  <PresentationFormat>自定义</PresentationFormat>
  <Paragraphs>110</Paragraphs>
  <Slides>22</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Arial</vt:lpstr>
      <vt:lpstr>宋体</vt:lpstr>
      <vt:lpstr>Calibri</vt:lpstr>
      <vt:lpstr>等线</vt:lpstr>
      <vt:lpstr>等线 Light</vt:lpstr>
      <vt:lpstr>方正启体简体</vt:lpstr>
      <vt:lpstr>微软雅黑</vt:lpstr>
      <vt:lpstr>华文新魏</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17912</dc:creator>
  <cp:lastModifiedBy>179122670@qq.com</cp:lastModifiedBy>
  <cp:revision>25</cp:revision>
  <dcterms:created xsi:type="dcterms:W3CDTF">2019-01-11T01:19:00Z</dcterms:created>
  <dcterms:modified xsi:type="dcterms:W3CDTF">2019-09-28T01:35:56Z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2052-11.1.0.8527</vt:lpwstr>
  </property>
</Properties>
</file>